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330" r:id="rId2"/>
    <p:sldId id="370" r:id="rId3"/>
    <p:sldId id="356" r:id="rId4"/>
    <p:sldId id="261" r:id="rId5"/>
    <p:sldId id="318" r:id="rId6"/>
    <p:sldId id="278" r:id="rId7"/>
    <p:sldId id="280" r:id="rId8"/>
    <p:sldId id="320" r:id="rId9"/>
    <p:sldId id="321" r:id="rId10"/>
    <p:sldId id="329" r:id="rId11"/>
    <p:sldId id="328" r:id="rId12"/>
    <p:sldId id="322" r:id="rId13"/>
    <p:sldId id="323" r:id="rId14"/>
    <p:sldId id="324" r:id="rId15"/>
    <p:sldId id="326" r:id="rId16"/>
    <p:sldId id="327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61" r:id="rId42"/>
    <p:sldId id="362" r:id="rId43"/>
    <p:sldId id="369" r:id="rId44"/>
    <p:sldId id="364" r:id="rId45"/>
    <p:sldId id="359" r:id="rId46"/>
    <p:sldId id="360" r:id="rId47"/>
    <p:sldId id="357" r:id="rId48"/>
    <p:sldId id="358" r:id="rId49"/>
    <p:sldId id="365" r:id="rId50"/>
    <p:sldId id="366" r:id="rId51"/>
    <p:sldId id="367" r:id="rId52"/>
    <p:sldId id="368" r:id="rId53"/>
    <p:sldId id="371" r:id="rId54"/>
    <p:sldId id="372" r:id="rId55"/>
    <p:sldId id="373" r:id="rId56"/>
    <p:sldId id="374" r:id="rId57"/>
    <p:sldId id="375" r:id="rId58"/>
    <p:sldId id="376" r:id="rId59"/>
    <p:sldId id="379" r:id="rId60"/>
    <p:sldId id="380" r:id="rId61"/>
    <p:sldId id="381" r:id="rId62"/>
    <p:sldId id="382" r:id="rId63"/>
    <p:sldId id="377" r:id="rId64"/>
    <p:sldId id="378" r:id="rId65"/>
    <p:sldId id="393" r:id="rId66"/>
    <p:sldId id="394" r:id="rId67"/>
    <p:sldId id="383" r:id="rId68"/>
    <p:sldId id="384" r:id="rId69"/>
    <p:sldId id="385" r:id="rId70"/>
    <p:sldId id="386" r:id="rId71"/>
    <p:sldId id="391" r:id="rId72"/>
    <p:sldId id="392" r:id="rId73"/>
    <p:sldId id="389" r:id="rId74"/>
    <p:sldId id="390" r:id="rId75"/>
    <p:sldId id="387" r:id="rId76"/>
    <p:sldId id="388" r:id="rId77"/>
    <p:sldId id="325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6600CC"/>
    <a:srgbClr val="800080"/>
    <a:srgbClr val="9900FF"/>
    <a:srgbClr val="9933FF"/>
    <a:srgbClr val="CC00FF"/>
    <a:srgbClr val="660066"/>
    <a:srgbClr val="9966FF"/>
    <a:srgbClr val="FF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6" autoAdjust="0"/>
    <p:restoredTop sz="95754" autoAdjust="0"/>
  </p:normalViewPr>
  <p:slideViewPr>
    <p:cSldViewPr>
      <p:cViewPr varScale="1">
        <p:scale>
          <a:sx n="83" d="100"/>
          <a:sy n="83" d="100"/>
        </p:scale>
        <p:origin x="-136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762"/>
    </p:cViewPr>
  </p:sorterViewPr>
  <p:notesViewPr>
    <p:cSldViewPr>
      <p:cViewPr varScale="1">
        <p:scale>
          <a:sx n="68" d="100"/>
          <a:sy n="68" d="100"/>
        </p:scale>
        <p:origin x="-3288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C9C24-DE0A-49F5-93D2-AAF9297E412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CFCB-17EA-4F99-97A8-C5DD50F56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353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58E73-1434-4362-95A0-13149EBE980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FC554-70C0-4F44-918B-7195E3AEA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60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612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972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65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652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652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52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652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65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rgbClr val="FF0000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Крест 9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Управляющая кнопка: настраиваемая 7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rgbClr val="FF0000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Крест 8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Управляющая кнопка: настраиваемая 9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rgbClr val="FF0000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Крест 9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Управляющая кнопка: настраиваемая 8">
            <a:hlinkClick r:id="" action="ppaction://noaction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solidFill>
            <a:srgbClr val="FF0000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Крест 9"/>
          <p:cNvSpPr/>
          <p:nvPr userDrawn="1"/>
        </p:nvSpPr>
        <p:spPr>
          <a:xfrm rot="2700000">
            <a:off x="8880614" y="90000"/>
            <a:ext cx="180000" cy="18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 userDrawn="1"/>
        </p:nvSpPr>
        <p:spPr>
          <a:xfrm>
            <a:off x="8790614" y="0"/>
            <a:ext cx="360000" cy="360000"/>
          </a:xfrm>
          <a:prstGeom prst="actionButtonBlank">
            <a:avLst/>
          </a:prstGeom>
          <a:noFill/>
          <a:ln w="635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 userDrawn="1"/>
        </p:nvSpPr>
        <p:spPr>
          <a:xfrm>
            <a:off x="323528" y="6045217"/>
            <a:ext cx="432000" cy="432000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33FF"/>
            </a:gs>
            <a:gs pos="50000">
              <a:schemeClr val="accent1">
                <a:tint val="44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" Target="slide7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slide" Target="slide77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6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slide" Target="slide14.xml"/><Relationship Id="rId5" Type="http://schemas.openxmlformats.org/officeDocument/2006/relationships/image" Target="../media/image2.jpeg"/><Relationship Id="rId4" Type="http://schemas.openxmlformats.org/officeDocument/2006/relationships/slide" Target="slide77.xml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26.xml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77.xml"/><Relationship Id="rId1" Type="http://schemas.openxmlformats.org/officeDocument/2006/relationships/slideLayout" Target="../slideLayouts/slideLayout8.xml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1.png"/><Relationship Id="rId5" Type="http://schemas.openxmlformats.org/officeDocument/2006/relationships/slide" Target="slide32.xml"/><Relationship Id="rId4" Type="http://schemas.openxmlformats.org/officeDocument/2006/relationships/slide" Target="slide7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slide" Target="slide77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41.xml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53.xml"/><Relationship Id="rId5" Type="http://schemas.openxmlformats.org/officeDocument/2006/relationships/slide" Target="slide65.xml"/><Relationship Id="rId4" Type="http://schemas.openxmlformats.org/officeDocument/2006/relationships/slide" Target="slide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77.xml"/><Relationship Id="rId1" Type="http://schemas.openxmlformats.org/officeDocument/2006/relationships/slideLayout" Target="../slideLayouts/slideLayout8.xml"/><Relationship Id="rId4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44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slide" Target="slide77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slide" Target="slide77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77.xml"/><Relationship Id="rId1" Type="http://schemas.openxmlformats.org/officeDocument/2006/relationships/slideLayout" Target="../slideLayouts/slideLayout8.xml"/><Relationship Id="rId5" Type="http://schemas.openxmlformats.org/officeDocument/2006/relationships/slide" Target="slide4.xml"/><Relationship Id="rId4" Type="http://schemas.openxmlformats.org/officeDocument/2006/relationships/slide" Target="slide5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54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slide" Target="slide77.xml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8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.jpeg"/><Relationship Id="rId5" Type="http://schemas.openxmlformats.org/officeDocument/2006/relationships/slide" Target="slide77.xml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66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slide" Target="slide77.xml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slide" Target="slide77.xml"/><Relationship Id="rId5" Type="http://schemas.openxmlformats.org/officeDocument/2006/relationships/image" Target="../media/image1.png"/><Relationship Id="rId4" Type="http://schemas.openxmlformats.org/officeDocument/2006/relationships/image" Target="../media/image46.png"/><Relationship Id="rId9" Type="http://schemas.openxmlformats.org/officeDocument/2006/relationships/slide" Target="slide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slide" Target="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jpeg"/><Relationship Id="rId5" Type="http://schemas.openxmlformats.org/officeDocument/2006/relationships/slide" Target="slide10.xml"/><Relationship Id="rId4" Type="http://schemas.openxmlformats.org/officeDocument/2006/relationships/slide" Target="slide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1571" y="3140970"/>
            <a:ext cx="806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Игра по музыке для учащихся 7 класса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218" y="4365104"/>
            <a:ext cx="8496944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музыки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«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Лицей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11» г. Ростова-на-Дону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Палецких Елена Викторовна</a:t>
            </a: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467546" y="492169"/>
            <a:ext cx="8192341" cy="2520280"/>
          </a:xfrm>
          <a:prstGeom prst="horizontalScroll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О, счастливчик!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Управляющая кнопка: настраиваемая 7">
            <a:hlinkClick r:id="" action="ppaction://hlinkshowjump?jump=nextslide" highlightClick="1"/>
          </p:cNvPr>
          <p:cNvSpPr/>
          <p:nvPr/>
        </p:nvSpPr>
        <p:spPr>
          <a:xfrm>
            <a:off x="-8284" y="-5542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43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Определите музыкальный инструмент по звучанию</a:t>
            </a:r>
            <a:endParaRPr lang="ru-RU" sz="3600" dirty="0">
              <a:solidFill>
                <a:srgbClr val="660066"/>
              </a:solidFill>
            </a:endParaRPr>
          </a:p>
        </p:txBody>
      </p:sp>
      <p:pic>
        <p:nvPicPr>
          <p:cNvPr id="3075" name="Picture 3" descr="C:\Users\Палецких Елена\Desktop\Новая папка\0090d730e599541fa4df090619881d7c--church-of-our-lady-organ-instrum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" y="2276872"/>
            <a:ext cx="2755307" cy="42003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7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9" name="AutoShape 7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0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6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4140231" y="3064418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орган</a:t>
            </a:r>
            <a:endParaRPr lang="ru-RU" sz="3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9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 Автор пьес для фортепиано «Избушка на курьих ножках», «Гном», «</a:t>
            </a:r>
            <a:r>
              <a:rPr lang="ru-RU" sz="3600" dirty="0" smtClean="0">
                <a:solidFill>
                  <a:srgbClr val="660066"/>
                </a:solidFill>
              </a:rPr>
              <a:t>Балет невылупившихся птенцов», «</a:t>
            </a:r>
            <a:r>
              <a:rPr lang="ru-RU" sz="3600" dirty="0">
                <a:solidFill>
                  <a:srgbClr val="660066"/>
                </a:solidFill>
              </a:rPr>
              <a:t>Старый замок</a:t>
            </a:r>
            <a:r>
              <a:rPr lang="ru-RU" sz="3600" dirty="0" smtClean="0">
                <a:solidFill>
                  <a:srgbClr val="660066"/>
                </a:solidFill>
              </a:rPr>
              <a:t>»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Бородин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Мусоргский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Глинка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Чайковский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0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3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7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 Автор пьес для фортепиано «Избушка на курьих ножках», «Гном», «</a:t>
            </a:r>
            <a:r>
              <a:rPr lang="ru-RU" sz="3600" dirty="0" smtClean="0">
                <a:solidFill>
                  <a:srgbClr val="660066"/>
                </a:solidFill>
              </a:rPr>
              <a:t>Балет невылупившихся птенцов», «</a:t>
            </a:r>
            <a:r>
              <a:rPr lang="ru-RU" sz="3600" dirty="0">
                <a:solidFill>
                  <a:srgbClr val="660066"/>
                </a:solidFill>
              </a:rPr>
              <a:t>Старый замок</a:t>
            </a:r>
            <a:r>
              <a:rPr lang="ru-RU" sz="3600" dirty="0" smtClean="0">
                <a:solidFill>
                  <a:srgbClr val="660066"/>
                </a:solidFill>
              </a:rPr>
              <a:t>»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Мусоргский</a:t>
            </a:r>
            <a:endParaRPr lang="ru-RU" sz="3600" dirty="0">
              <a:solidFill>
                <a:srgbClr val="660066"/>
              </a:solidFill>
            </a:endParaRPr>
          </a:p>
        </p:txBody>
      </p:sp>
      <p:pic>
        <p:nvPicPr>
          <p:cNvPr id="2050" name="Picture 2" descr="C:\Users\Палецких Елена\Desktop\Новая папка\3_2019_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5"/>
          <a:stretch/>
        </p:blipFill>
        <p:spPr bwMode="auto">
          <a:xfrm>
            <a:off x="3812391" y="3048827"/>
            <a:ext cx="2588411" cy="34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6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AutoShape 7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8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9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10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6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08911" y="3949567"/>
            <a:ext cx="3240038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Па-де-де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5804" y="5806448"/>
            <a:ext cx="609600" cy="60960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745790" y="5589240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Название музыкального произведения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AutoShape 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125373" y="3933057"/>
            <a:ext cx="3240000" cy="1456511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4" name="TextBox 13">
            <a:hlinkClick r:id="rId8" action="ppaction://hlinksldjump"/>
          </p:cNvPr>
          <p:cNvSpPr txBox="1"/>
          <p:nvPr/>
        </p:nvSpPr>
        <p:spPr>
          <a:xfrm>
            <a:off x="4732103" y="3967115"/>
            <a:ext cx="2610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660066"/>
                </a:solidFill>
              </a:rPr>
              <a:t>Па-де-де из балета «Щелкунчик»</a:t>
            </a:r>
          </a:p>
        </p:txBody>
      </p:sp>
      <p:sp>
        <p:nvSpPr>
          <p:cNvPr id="6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4997" y="2208477"/>
            <a:ext cx="3240038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>
            <a:off x="803360" y="3994618"/>
            <a:ext cx="2739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Вальс </a:t>
            </a:r>
            <a:r>
              <a:rPr lang="ru-RU" sz="2800" dirty="0">
                <a:solidFill>
                  <a:srgbClr val="660066"/>
                </a:solidFill>
              </a:rPr>
              <a:t>из балета </a:t>
            </a:r>
            <a:r>
              <a:rPr lang="ru-RU" sz="2800" dirty="0" smtClean="0">
                <a:solidFill>
                  <a:srgbClr val="660066"/>
                </a:solidFill>
              </a:rPr>
              <a:t>«Спящая красавица»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141459" y="2191967"/>
            <a:ext cx="3240000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18" name="TextBox 17">
            <a:hlinkClick r:id="rId4" action="ppaction://hlinksldjump"/>
          </p:cNvPr>
          <p:cNvSpPr txBox="1"/>
          <p:nvPr/>
        </p:nvSpPr>
        <p:spPr>
          <a:xfrm>
            <a:off x="4732104" y="2235981"/>
            <a:ext cx="2649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Вальс цветов </a:t>
            </a:r>
            <a:r>
              <a:rPr lang="ru-RU" sz="2800" dirty="0">
                <a:solidFill>
                  <a:srgbClr val="660066"/>
                </a:solidFill>
              </a:rPr>
              <a:t>из балета </a:t>
            </a:r>
            <a:r>
              <a:rPr lang="ru-RU" sz="2800" dirty="0" smtClean="0">
                <a:solidFill>
                  <a:srgbClr val="660066"/>
                </a:solidFill>
              </a:rPr>
              <a:t>«Щелкунчик»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0" name="TextBox 19">
            <a:hlinkClick r:id="rId4" action="ppaction://hlinksldjump"/>
          </p:cNvPr>
          <p:cNvSpPr txBox="1"/>
          <p:nvPr/>
        </p:nvSpPr>
        <p:spPr>
          <a:xfrm>
            <a:off x="860852" y="2235981"/>
            <a:ext cx="27213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Танец феи Драже </a:t>
            </a:r>
            <a:r>
              <a:rPr lang="ru-RU" sz="2800" dirty="0">
                <a:solidFill>
                  <a:srgbClr val="660066"/>
                </a:solidFill>
              </a:rPr>
              <a:t>из балета </a:t>
            </a:r>
            <a:r>
              <a:rPr lang="ru-RU" sz="2800" dirty="0" smtClean="0">
                <a:solidFill>
                  <a:srgbClr val="660066"/>
                </a:solidFill>
              </a:rPr>
              <a:t>«Щелкунчик»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9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1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2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3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149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2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5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Название музыкального произведения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4125373" y="3933057"/>
            <a:ext cx="3240000" cy="1456511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2103" y="3967115"/>
            <a:ext cx="2610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660066"/>
                </a:solidFill>
              </a:rPr>
              <a:t>Па-де-де из балета «Щелкунчик»</a:t>
            </a:r>
          </a:p>
        </p:txBody>
      </p:sp>
      <p:pic>
        <p:nvPicPr>
          <p:cNvPr id="1026" name="Picture 2" descr="C:\Users\Палецких Елена\Desktop\О, счастливчик\balet-bolshoi-2-700x4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2276873"/>
            <a:ext cx="2856838" cy="42003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7" name="AutoShape 7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9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0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15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куплетная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сонатная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рондо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вариации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24998" y="411801"/>
            <a:ext cx="7056463" cy="2313427"/>
            <a:chOff x="324996" y="411800"/>
            <a:chExt cx="7056463" cy="2313427"/>
          </a:xfrm>
        </p:grpSpPr>
        <p:sp>
          <p:nvSpPr>
            <p:cNvPr id="2" name="AutoShape 3"/>
            <p:cNvSpPr>
              <a:spLocks noChangeArrowheads="1"/>
            </p:cNvSpPr>
            <p:nvPr/>
          </p:nvSpPr>
          <p:spPr bwMode="auto">
            <a:xfrm>
              <a:off x="324996" y="411800"/>
              <a:ext cx="7056463" cy="2313427"/>
            </a:xfrm>
            <a:prstGeom prst="roundRect">
              <a:avLst/>
            </a:prstGeom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sz="3600" dirty="0">
                  <a:solidFill>
                    <a:srgbClr val="660066"/>
                  </a:solidFill>
                </a:rPr>
                <a:t> </a:t>
              </a:r>
              <a:r>
                <a:rPr lang="ru-RU" sz="3600" dirty="0" smtClean="0">
                  <a:solidFill>
                    <a:srgbClr val="660066"/>
                  </a:solidFill>
                </a:rPr>
                <a:t>Определите музыкальную форму по схеме</a:t>
              </a:r>
            </a:p>
            <a:p>
              <a:pPr algn="ctr"/>
              <a:endParaRPr lang="ru-RU" sz="3600" dirty="0">
                <a:solidFill>
                  <a:srgbClr val="660066"/>
                </a:solidFill>
              </a:endParaRPr>
            </a:p>
            <a:p>
              <a:pPr algn="ctr"/>
              <a:endParaRPr lang="ru-RU" sz="3600" dirty="0">
                <a:solidFill>
                  <a:srgbClr val="660066"/>
                </a:solidFill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1046391" y="1772816"/>
              <a:ext cx="5613761" cy="724589"/>
              <a:chOff x="1046391" y="1772816"/>
              <a:chExt cx="5613761" cy="724589"/>
            </a:xfrm>
          </p:grpSpPr>
          <p:sp>
            <p:nvSpPr>
              <p:cNvPr id="9" name="Rectangle 2"/>
              <p:cNvSpPr>
                <a:spLocks noChangeArrowheads="1"/>
              </p:cNvSpPr>
              <p:nvPr/>
            </p:nvSpPr>
            <p:spPr bwMode="auto">
              <a:xfrm>
                <a:off x="2270354" y="1772816"/>
                <a:ext cx="720000" cy="720000"/>
              </a:xfrm>
              <a:prstGeom prst="rect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" name="Oval 3"/>
              <p:cNvSpPr>
                <a:spLocks noChangeArrowheads="1"/>
              </p:cNvSpPr>
              <p:nvPr/>
            </p:nvSpPr>
            <p:spPr bwMode="auto">
              <a:xfrm>
                <a:off x="1046391" y="1772816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" name="AutoShape 4"/>
              <p:cNvSpPr>
                <a:spLocks noChangeArrowheads="1"/>
              </p:cNvSpPr>
              <p:nvPr/>
            </p:nvSpPr>
            <p:spPr bwMode="auto">
              <a:xfrm>
                <a:off x="4716016" y="1772816"/>
                <a:ext cx="720000" cy="720000"/>
              </a:xfrm>
              <a:prstGeom prst="triangle">
                <a:avLst>
                  <a:gd name="adj" fmla="val 50000"/>
                </a:avLst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" name="Oval 5"/>
              <p:cNvSpPr>
                <a:spLocks noChangeArrowheads="1"/>
              </p:cNvSpPr>
              <p:nvPr/>
            </p:nvSpPr>
            <p:spPr bwMode="auto">
              <a:xfrm>
                <a:off x="3495904" y="1772816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" name="Oval 6"/>
              <p:cNvSpPr>
                <a:spLocks noChangeArrowheads="1"/>
              </p:cNvSpPr>
              <p:nvPr/>
            </p:nvSpPr>
            <p:spPr bwMode="auto">
              <a:xfrm>
                <a:off x="5940152" y="1777405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6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0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рондо</a:t>
            </a:r>
            <a:endParaRPr lang="ru-RU" sz="3600" dirty="0">
              <a:solidFill>
                <a:srgbClr val="660066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24998" y="411801"/>
            <a:ext cx="7056463" cy="2313427"/>
            <a:chOff x="324996" y="411800"/>
            <a:chExt cx="7056463" cy="2313427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auto">
            <a:xfrm>
              <a:off x="324996" y="411800"/>
              <a:ext cx="7056463" cy="2313427"/>
            </a:xfrm>
            <a:prstGeom prst="roundRect">
              <a:avLst/>
            </a:prstGeom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sz="3600" dirty="0">
                  <a:solidFill>
                    <a:srgbClr val="660066"/>
                  </a:solidFill>
                </a:rPr>
                <a:t> </a:t>
              </a:r>
              <a:r>
                <a:rPr lang="ru-RU" sz="3600" dirty="0" smtClean="0">
                  <a:solidFill>
                    <a:srgbClr val="660066"/>
                  </a:solidFill>
                </a:rPr>
                <a:t>Определите музыкальную форму по схеме</a:t>
              </a:r>
            </a:p>
            <a:p>
              <a:pPr algn="ctr"/>
              <a:endParaRPr lang="ru-RU" sz="3600" dirty="0">
                <a:solidFill>
                  <a:srgbClr val="660066"/>
                </a:solidFill>
              </a:endParaRPr>
            </a:p>
            <a:p>
              <a:pPr algn="ctr"/>
              <a:endParaRPr lang="ru-RU" sz="3600" dirty="0">
                <a:solidFill>
                  <a:srgbClr val="660066"/>
                </a:solidFill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046391" y="1772816"/>
              <a:ext cx="5613761" cy="724589"/>
              <a:chOff x="1046391" y="1772816"/>
              <a:chExt cx="5613761" cy="724589"/>
            </a:xfrm>
          </p:grpSpPr>
          <p:sp>
            <p:nvSpPr>
              <p:cNvPr id="6" name="Rectangle 2"/>
              <p:cNvSpPr>
                <a:spLocks noChangeArrowheads="1"/>
              </p:cNvSpPr>
              <p:nvPr/>
            </p:nvSpPr>
            <p:spPr bwMode="auto">
              <a:xfrm>
                <a:off x="2270354" y="1772816"/>
                <a:ext cx="720000" cy="720000"/>
              </a:xfrm>
              <a:prstGeom prst="rect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" name="Oval 3"/>
              <p:cNvSpPr>
                <a:spLocks noChangeArrowheads="1"/>
              </p:cNvSpPr>
              <p:nvPr/>
            </p:nvSpPr>
            <p:spPr bwMode="auto">
              <a:xfrm>
                <a:off x="1046391" y="1772816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" name="AutoShape 4"/>
              <p:cNvSpPr>
                <a:spLocks noChangeArrowheads="1"/>
              </p:cNvSpPr>
              <p:nvPr/>
            </p:nvSpPr>
            <p:spPr bwMode="auto">
              <a:xfrm>
                <a:off x="4716016" y="1772816"/>
                <a:ext cx="720000" cy="720000"/>
              </a:xfrm>
              <a:prstGeom prst="triangle">
                <a:avLst>
                  <a:gd name="adj" fmla="val 50000"/>
                </a:avLst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" name="Oval 5"/>
              <p:cNvSpPr>
                <a:spLocks noChangeArrowheads="1"/>
              </p:cNvSpPr>
              <p:nvPr/>
            </p:nvSpPr>
            <p:spPr bwMode="auto">
              <a:xfrm>
                <a:off x="3495904" y="1772816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" name="Oval 6"/>
              <p:cNvSpPr>
                <a:spLocks noChangeArrowheads="1"/>
              </p:cNvSpPr>
              <p:nvPr/>
            </p:nvSpPr>
            <p:spPr bwMode="auto">
              <a:xfrm>
                <a:off x="5940152" y="1777405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1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5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Управляющая кнопка: домой 16">
            <a:hlinkClick r:id="rId2" action="ppaction://hlinksldjump" highlightClick="1"/>
          </p:cNvPr>
          <p:cNvSpPr/>
          <p:nvPr/>
        </p:nvSpPr>
        <p:spPr>
          <a:xfrm>
            <a:off x="324996" y="6045217"/>
            <a:ext cx="432000" cy="432000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21 балл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с двумя скругленными противолежащими углами 19">
            <a:hlinkClick r:id="rId3" action="ppaction://hlinksldjump"/>
          </p:cNvPr>
          <p:cNvSpPr/>
          <p:nvPr/>
        </p:nvSpPr>
        <p:spPr>
          <a:xfrm>
            <a:off x="1165215" y="3137118"/>
            <a:ext cx="2344680" cy="3340100"/>
          </a:xfrm>
          <a:prstGeom prst="round2DiagRect">
            <a:avLst/>
          </a:pr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41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Сольное вокальное </a:t>
            </a:r>
            <a:r>
              <a:rPr lang="ru-RU" sz="3600" dirty="0">
                <a:solidFill>
                  <a:srgbClr val="660066"/>
                </a:solidFill>
              </a:rPr>
              <a:t>произведение с сопровождением фортепиано или гитары</a:t>
            </a:r>
          </a:p>
        </p:txBody>
      </p:sp>
      <p:sp>
        <p:nvSpPr>
          <p:cNvPr id="512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соната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6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прелюдия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7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романс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8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кантата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35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25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1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2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3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4075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1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Сольное вокальное </a:t>
            </a:r>
            <a:r>
              <a:rPr lang="ru-RU" sz="3600" dirty="0">
                <a:solidFill>
                  <a:srgbClr val="660066"/>
                </a:solidFill>
              </a:rPr>
              <a:t>произведение с сопровождением фортепиано или гитары</a:t>
            </a:r>
          </a:p>
        </p:txBody>
      </p:sp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7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9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0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AutoShape 7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 балл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романс</a:t>
            </a:r>
            <a:endParaRPr lang="ru-RU" sz="3600" dirty="0">
              <a:solidFill>
                <a:srgbClr val="660066"/>
              </a:solidFill>
            </a:endParaRPr>
          </a:p>
        </p:txBody>
      </p:sp>
      <p:pic>
        <p:nvPicPr>
          <p:cNvPr id="2" name="Picture 2" descr="C:\Users\Палецких Елена\Desktop\О, счастливчик\70156_big_1333348773_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95" y="3052401"/>
            <a:ext cx="3491745" cy="28321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651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Музыкальный инструмент – предшественник фортепиано, звук на котором извлекался с помощью щипка струн пёрышком</a:t>
            </a:r>
          </a:p>
        </p:txBody>
      </p:sp>
      <p:sp>
        <p:nvSpPr>
          <p:cNvPr id="2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орган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клавесин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аккордеон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8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рояль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29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30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0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3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108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1395426" y="307280"/>
            <a:ext cx="63531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Инструкция к игре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 балл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1310558" y="5589240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4140231" y="3064418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ответ № 2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23769" y="308092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ответ № 1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1763955"/>
            <a:ext cx="7056463" cy="1016973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Вопрос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2439572" y="4329990"/>
            <a:ext cx="1800000" cy="900000"/>
          </a:xfrm>
          <a:prstGeom prst="wedgeRoundRectCallout">
            <a:avLst>
              <a:gd name="adj1" fmla="val 59465"/>
              <a:gd name="adj2" fmla="val 96457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660066"/>
                </a:solidFill>
              </a:rPr>
              <a:t>Помощь друга</a:t>
            </a:r>
            <a:endParaRPr lang="ru-RU" sz="2400" dirty="0">
              <a:solidFill>
                <a:srgbClr val="660066"/>
              </a:solidFill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324997" y="4320845"/>
            <a:ext cx="1800000" cy="900000"/>
          </a:xfrm>
          <a:prstGeom prst="wedgeRoundRectCallout">
            <a:avLst>
              <a:gd name="adj1" fmla="val 35976"/>
              <a:gd name="adj2" fmla="val 90755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660066"/>
                </a:solidFill>
              </a:rPr>
              <a:t>Включить музыку</a:t>
            </a:r>
            <a:endParaRPr lang="ru-RU" sz="2400" dirty="0">
              <a:solidFill>
                <a:srgbClr val="660066"/>
              </a:solidFill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4501461" y="4320845"/>
            <a:ext cx="2880000" cy="900000"/>
          </a:xfrm>
          <a:prstGeom prst="wedgeRoundRectCallout">
            <a:avLst>
              <a:gd name="adj1" fmla="val 49787"/>
              <a:gd name="adj2" fmla="val 88215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660066"/>
                </a:solidFill>
              </a:rPr>
              <a:t>Сумма выигранных баллов</a:t>
            </a:r>
            <a:endParaRPr lang="ru-RU" sz="2400" dirty="0">
              <a:solidFill>
                <a:srgbClr val="660066"/>
              </a:solidFill>
            </a:endParaRPr>
          </a:p>
        </p:txBody>
      </p:sp>
      <p:sp>
        <p:nvSpPr>
          <p:cNvPr id="24" name="AutoShape 71"/>
          <p:cNvSpPr>
            <a:spLocks noChangeArrowheads="1"/>
          </p:cNvSpPr>
          <p:nvPr/>
        </p:nvSpPr>
        <p:spPr bwMode="auto">
          <a:xfrm>
            <a:off x="7714903" y="172755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5" name="AutoShape 72"/>
          <p:cNvSpPr>
            <a:spLocks noChangeArrowheads="1"/>
          </p:cNvSpPr>
          <p:nvPr/>
        </p:nvSpPr>
        <p:spPr bwMode="auto">
          <a:xfrm>
            <a:off x="7714903" y="256645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6" name="AutoShape 73"/>
          <p:cNvSpPr>
            <a:spLocks noChangeArrowheads="1"/>
          </p:cNvSpPr>
          <p:nvPr/>
        </p:nvSpPr>
        <p:spPr bwMode="auto">
          <a:xfrm>
            <a:off x="7738696" y="340484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7" name="AutoShape 74"/>
          <p:cNvSpPr>
            <a:spLocks noChangeArrowheads="1"/>
          </p:cNvSpPr>
          <p:nvPr/>
        </p:nvSpPr>
        <p:spPr bwMode="auto">
          <a:xfrm>
            <a:off x="7714903" y="426874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8641" y="-24151"/>
            <a:ext cx="9152641" cy="6858000"/>
            <a:chOff x="2262" y="0"/>
            <a:chExt cx="9152641" cy="6858000"/>
          </a:xfrm>
        </p:grpSpPr>
        <p:sp>
          <p:nvSpPr>
            <p:cNvPr id="22" name="Управляющая кнопка: настраиваемая 21">
              <a:hlinkClick r:id="" action="ppaction://hlinkshowjump?jump=nextslide" highlightClick="1"/>
            </p:cNvPr>
            <p:cNvSpPr/>
            <p:nvPr/>
          </p:nvSpPr>
          <p:spPr>
            <a:xfrm>
              <a:off x="2262" y="0"/>
              <a:ext cx="9150614" cy="6858000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Управляющая кнопка: настраиваемая 28">
              <a:hlinkClick r:id="" action="ppaction://noaction" highlightClick="1"/>
            </p:cNvPr>
            <p:cNvSpPr/>
            <p:nvPr/>
          </p:nvSpPr>
          <p:spPr>
            <a:xfrm>
              <a:off x="8794903" y="0"/>
              <a:ext cx="360000" cy="360000"/>
            </a:xfrm>
            <a:prstGeom prst="actionButtonBlank">
              <a:avLst/>
            </a:prstGeom>
            <a:solidFill>
              <a:srgbClr val="FF0000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Крест 29"/>
            <p:cNvSpPr/>
            <p:nvPr/>
          </p:nvSpPr>
          <p:spPr>
            <a:xfrm rot="2700000">
              <a:off x="8884903" y="90000"/>
              <a:ext cx="180000" cy="180000"/>
            </a:xfrm>
            <a:prstGeom prst="plus">
              <a:avLst>
                <a:gd name="adj" fmla="val 43494"/>
              </a:avLst>
            </a:prstGeom>
            <a:solidFill>
              <a:srgbClr val="FFFFFF"/>
            </a:solidFill>
            <a:ln w="6350" cap="flat" cmpd="sng" algn="ctr">
              <a:solidFill>
                <a:srgbClr val="5F5F5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Управляющая кнопка: настраиваемая 30">
              <a:hlinkClick r:id="" action="ppaction://hlinkshowjump?jump=endshow" highlightClick="1"/>
            </p:cNvPr>
            <p:cNvSpPr/>
            <p:nvPr/>
          </p:nvSpPr>
          <p:spPr>
            <a:xfrm>
              <a:off x="8794903" y="0"/>
              <a:ext cx="360000" cy="360000"/>
            </a:xfrm>
            <a:prstGeom prst="actionButtonBlank">
              <a:avLst/>
            </a:prstGeom>
            <a:noFill/>
            <a:ln w="635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56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Музыкальный инструмент – предшественник </a:t>
            </a:r>
            <a:r>
              <a:rPr lang="ru-RU" sz="3600" dirty="0" smtClean="0">
                <a:solidFill>
                  <a:srgbClr val="660066"/>
                </a:solidFill>
              </a:rPr>
              <a:t>фортепиано, звук на котором извлекался с помощью щипка струн пёрышком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6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9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0" name="AutoShape 7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3</a:t>
            </a:r>
            <a:r>
              <a:rPr lang="ru-RU" sz="3600" dirty="0" smtClean="0">
                <a:solidFill>
                  <a:schemeClr val="bg1"/>
                </a:solidFill>
              </a:rPr>
              <a:t> балла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клавесин</a:t>
            </a:r>
            <a:endParaRPr lang="ru-RU" sz="3600" dirty="0">
              <a:solidFill>
                <a:srgbClr val="660066"/>
              </a:solidFill>
            </a:endParaRPr>
          </a:p>
        </p:txBody>
      </p:sp>
      <p:pic>
        <p:nvPicPr>
          <p:cNvPr id="3" name="Picture 2" descr="C:\Users\Палецких Елена\Desktop\О, счастливчик\9c7e02ba07831a58c9b28c38685d395b--musical-instrumen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772" y="3057217"/>
            <a:ext cx="2267676" cy="34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90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волынка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1859" y="5806448"/>
            <a:ext cx="609600" cy="6096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745790" y="5589240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AutoShap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117297" y="4292315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орган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00835" y="4308825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волынка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117328" y="3052398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кларнет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00866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фагот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Определите музыкальный инструмент по звучанию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5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0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Определите музыкальный инструмент по звучанию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7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9" name="AutoShape 7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0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6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Палецких Елена\Desktop\О, счастливчик\scotland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8370" y="2227490"/>
            <a:ext cx="2637845" cy="31920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300835" y="4308825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волынка</a:t>
            </a:r>
            <a:endParaRPr lang="ru-RU" sz="3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3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 Норвежский композитор, автор произведений </a:t>
            </a:r>
            <a:r>
              <a:rPr lang="ru-RU" sz="3600" dirty="0" smtClean="0">
                <a:solidFill>
                  <a:srgbClr val="660066"/>
                </a:solidFill>
              </a:rPr>
              <a:t>«Песня </a:t>
            </a:r>
            <a:r>
              <a:rPr lang="ru-RU" sz="3600" dirty="0" err="1" smtClean="0">
                <a:solidFill>
                  <a:srgbClr val="660066"/>
                </a:solidFill>
              </a:rPr>
              <a:t>Сольвейг</a:t>
            </a:r>
            <a:r>
              <a:rPr lang="ru-RU" sz="3600" dirty="0" smtClean="0">
                <a:solidFill>
                  <a:srgbClr val="660066"/>
                </a:solidFill>
              </a:rPr>
              <a:t>», «В </a:t>
            </a:r>
            <a:r>
              <a:rPr lang="ru-RU" sz="3600" dirty="0">
                <a:solidFill>
                  <a:srgbClr val="660066"/>
                </a:solidFill>
              </a:rPr>
              <a:t>пещере горного короля</a:t>
            </a:r>
            <a:r>
              <a:rPr lang="ru-RU" sz="3600" dirty="0" smtClean="0">
                <a:solidFill>
                  <a:srgbClr val="660066"/>
                </a:solidFill>
              </a:rPr>
              <a:t>», «Шествие гномов»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Бетховен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Шуман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Моцарт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Григ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0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3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5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 Норвежский композитор, автор произведений «Песня </a:t>
            </a:r>
            <a:r>
              <a:rPr lang="ru-RU" sz="3600" dirty="0" err="1">
                <a:solidFill>
                  <a:srgbClr val="660066"/>
                </a:solidFill>
              </a:rPr>
              <a:t>Сольвейг</a:t>
            </a:r>
            <a:r>
              <a:rPr lang="ru-RU" sz="3600" dirty="0">
                <a:solidFill>
                  <a:srgbClr val="660066"/>
                </a:solidFill>
              </a:rPr>
              <a:t>», «В пещере горного короля», «Шествие гномов»</a:t>
            </a:r>
          </a:p>
        </p:txBody>
      </p:sp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6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7" name="AutoShape 7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8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9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10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Григ</a:t>
            </a:r>
            <a:endParaRPr lang="ru-RU" sz="3600" b="1" dirty="0">
              <a:solidFill>
                <a:srgbClr val="660066"/>
              </a:solidFill>
            </a:endParaRPr>
          </a:p>
        </p:txBody>
      </p:sp>
      <p:pic>
        <p:nvPicPr>
          <p:cNvPr id="15" name="Picture 9" descr="C:\Users\Палецких Елена\Desktop\Путешествие\edvard_grig_v_peshere_gornogo_korolja_tanets_trollej_per_gunt_ibse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381" y="3068909"/>
            <a:ext cx="2409645" cy="30963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41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08911" y="3949567"/>
            <a:ext cx="3240038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Автор и название музыкального произведения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AutoShap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125373" y="3933057"/>
            <a:ext cx="3240000" cy="1456511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24997" y="2208477"/>
            <a:ext cx="3240038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>
            <a:off x="803358" y="3977069"/>
            <a:ext cx="2739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Григ.</a:t>
            </a:r>
          </a:p>
          <a:p>
            <a:r>
              <a:rPr lang="ru-RU" sz="2800" dirty="0" smtClean="0">
                <a:solidFill>
                  <a:srgbClr val="660066"/>
                </a:solidFill>
              </a:rPr>
              <a:t>«Шествие гномов»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141459" y="2191967"/>
            <a:ext cx="3240000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18" name="TextBox 17">
            <a:hlinkClick r:id="rId4" action="ppaction://hlinksldjump"/>
          </p:cNvPr>
          <p:cNvSpPr txBox="1"/>
          <p:nvPr/>
        </p:nvSpPr>
        <p:spPr>
          <a:xfrm>
            <a:off x="4575404" y="2219469"/>
            <a:ext cx="2876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Россини. «Неаполитанская тарантелла»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0" name="TextBox 19">
            <a:hlinkClick r:id="rId4" action="ppaction://hlinksldjump"/>
          </p:cNvPr>
          <p:cNvSpPr txBox="1"/>
          <p:nvPr/>
        </p:nvSpPr>
        <p:spPr>
          <a:xfrm>
            <a:off x="4575404" y="3987340"/>
            <a:ext cx="28060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Бах. «Шутка» из оркестровой сюиты № 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9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1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2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3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pic>
        <p:nvPicPr>
          <p:cNvPr id="9" name="Моцарт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71861" y="5806448"/>
            <a:ext cx="609600" cy="60960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745790" y="5589240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>
            <a:off x="697150" y="2246972"/>
            <a:ext cx="2952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Моцарт. «Маленькая ночная серенада»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3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2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5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Автор и </a:t>
            </a:r>
            <a:r>
              <a:rPr lang="ru-RU" sz="3600" dirty="0" smtClean="0">
                <a:solidFill>
                  <a:srgbClr val="660066"/>
                </a:solidFill>
              </a:rPr>
              <a:t>название музыкального произведения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7" name="AutoShape 7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9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0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15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24997" y="2208477"/>
            <a:ext cx="3240038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697150" y="2246972"/>
            <a:ext cx="2952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Моцарт. «Маленькая ночная серенада»</a:t>
            </a:r>
            <a:endParaRPr lang="ru-RU" sz="2800" dirty="0">
              <a:solidFill>
                <a:srgbClr val="660066"/>
              </a:solidFill>
            </a:endParaRPr>
          </a:p>
        </p:txBody>
      </p:sp>
      <p:pic>
        <p:nvPicPr>
          <p:cNvPr id="18" name="Picture 2" descr="C:\Users\Палецких Елена\Desktop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17" y="4006007"/>
            <a:ext cx="1875198" cy="24643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Палецких Елена\Desktop\О, счастливчик\blog_0000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2208477"/>
            <a:ext cx="2376264" cy="37023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23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куплетная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сонатная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рондо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вариации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0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324998" y="411801"/>
            <a:ext cx="7056463" cy="2313427"/>
            <a:chOff x="324996" y="411800"/>
            <a:chExt cx="7056463" cy="2313427"/>
          </a:xfrm>
        </p:grpSpPr>
        <p:sp>
          <p:nvSpPr>
            <p:cNvPr id="2" name="AutoShape 3"/>
            <p:cNvSpPr>
              <a:spLocks noChangeArrowheads="1"/>
            </p:cNvSpPr>
            <p:nvPr/>
          </p:nvSpPr>
          <p:spPr bwMode="auto">
            <a:xfrm>
              <a:off x="324996" y="411800"/>
              <a:ext cx="7056463" cy="2313427"/>
            </a:xfrm>
            <a:prstGeom prst="roundRect">
              <a:avLst/>
            </a:prstGeom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sz="3600" dirty="0">
                  <a:solidFill>
                    <a:srgbClr val="660066"/>
                  </a:solidFill>
                </a:rPr>
                <a:t> </a:t>
              </a:r>
              <a:r>
                <a:rPr lang="ru-RU" sz="3600" dirty="0" smtClean="0">
                  <a:solidFill>
                    <a:srgbClr val="660066"/>
                  </a:solidFill>
                </a:rPr>
                <a:t>Определите музыкальную форму по схеме</a:t>
              </a:r>
            </a:p>
            <a:p>
              <a:pPr algn="ctr"/>
              <a:endParaRPr lang="ru-RU" sz="3600" dirty="0">
                <a:solidFill>
                  <a:srgbClr val="660066"/>
                </a:solidFill>
              </a:endParaRPr>
            </a:p>
            <a:p>
              <a:pPr algn="ctr"/>
              <a:endParaRPr lang="ru-RU" sz="3600" dirty="0">
                <a:solidFill>
                  <a:srgbClr val="660066"/>
                </a:solidFill>
              </a:endParaRPr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961883" y="1728373"/>
              <a:ext cx="5715165" cy="720724"/>
              <a:chOff x="961883" y="1728373"/>
              <a:chExt cx="5715165" cy="720724"/>
            </a:xfrm>
          </p:grpSpPr>
          <p:sp>
            <p:nvSpPr>
              <p:cNvPr id="22" name="AutoShape 14"/>
              <p:cNvSpPr>
                <a:spLocks noChangeArrowheads="1"/>
              </p:cNvSpPr>
              <p:nvPr/>
            </p:nvSpPr>
            <p:spPr bwMode="auto">
              <a:xfrm>
                <a:off x="4944662" y="1728373"/>
                <a:ext cx="720000" cy="720000"/>
              </a:xfrm>
              <a:prstGeom prst="triangle">
                <a:avLst>
                  <a:gd name="adj" fmla="val 50000"/>
                </a:avLst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" name="AutoShape 15"/>
              <p:cNvSpPr>
                <a:spLocks noChangeArrowheads="1"/>
              </p:cNvSpPr>
              <p:nvPr/>
            </p:nvSpPr>
            <p:spPr bwMode="auto">
              <a:xfrm>
                <a:off x="3001833" y="1728373"/>
                <a:ext cx="720000" cy="720000"/>
              </a:xfrm>
              <a:prstGeom prst="triangle">
                <a:avLst>
                  <a:gd name="adj" fmla="val 50000"/>
                </a:avLst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4" name="AutoShape 16"/>
              <p:cNvSpPr>
                <a:spLocks noChangeArrowheads="1"/>
              </p:cNvSpPr>
              <p:nvPr/>
            </p:nvSpPr>
            <p:spPr bwMode="auto">
              <a:xfrm>
                <a:off x="961883" y="1728374"/>
                <a:ext cx="720000" cy="720000"/>
              </a:xfrm>
              <a:prstGeom prst="triangle">
                <a:avLst>
                  <a:gd name="adj" fmla="val 50000"/>
                </a:avLst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5" name="AutoShape 17"/>
              <p:cNvSpPr>
                <a:spLocks noChangeArrowheads="1"/>
              </p:cNvSpPr>
              <p:nvPr/>
            </p:nvSpPr>
            <p:spPr bwMode="auto">
              <a:xfrm rot="16200000">
                <a:off x="5957048" y="1729097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" name="AutoShape 18"/>
              <p:cNvSpPr>
                <a:spLocks noChangeArrowheads="1"/>
              </p:cNvSpPr>
              <p:nvPr/>
            </p:nvSpPr>
            <p:spPr bwMode="auto">
              <a:xfrm rot="16200000">
                <a:off x="3993979" y="1728373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" name="AutoShape 19"/>
              <p:cNvSpPr>
                <a:spLocks noChangeArrowheads="1"/>
              </p:cNvSpPr>
              <p:nvPr/>
            </p:nvSpPr>
            <p:spPr bwMode="auto">
              <a:xfrm rot="16200000">
                <a:off x="1977555" y="1728374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22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5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21 балл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куплетная</a:t>
            </a:r>
            <a:endParaRPr lang="ru-RU" sz="3600" dirty="0">
              <a:solidFill>
                <a:srgbClr val="660066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324998" y="411801"/>
            <a:ext cx="7056463" cy="2313427"/>
            <a:chOff x="324996" y="411800"/>
            <a:chExt cx="7056463" cy="2313427"/>
          </a:xfrm>
        </p:grpSpPr>
        <p:sp>
          <p:nvSpPr>
            <p:cNvPr id="30" name="AutoShape 3"/>
            <p:cNvSpPr>
              <a:spLocks noChangeArrowheads="1"/>
            </p:cNvSpPr>
            <p:nvPr/>
          </p:nvSpPr>
          <p:spPr bwMode="auto">
            <a:xfrm>
              <a:off x="324996" y="411800"/>
              <a:ext cx="7056463" cy="2313427"/>
            </a:xfrm>
            <a:prstGeom prst="roundRect">
              <a:avLst/>
            </a:prstGeom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sz="3600" dirty="0">
                  <a:solidFill>
                    <a:srgbClr val="660066"/>
                  </a:solidFill>
                </a:rPr>
                <a:t> </a:t>
              </a:r>
              <a:r>
                <a:rPr lang="ru-RU" sz="3600" dirty="0" smtClean="0">
                  <a:solidFill>
                    <a:srgbClr val="660066"/>
                  </a:solidFill>
                </a:rPr>
                <a:t>Определите музыкальную форму по схеме</a:t>
              </a:r>
            </a:p>
            <a:p>
              <a:pPr algn="ctr"/>
              <a:endParaRPr lang="ru-RU" sz="3600" dirty="0">
                <a:solidFill>
                  <a:srgbClr val="660066"/>
                </a:solidFill>
              </a:endParaRPr>
            </a:p>
            <a:p>
              <a:pPr algn="ctr"/>
              <a:endParaRPr lang="ru-RU" sz="3600" dirty="0">
                <a:solidFill>
                  <a:srgbClr val="660066"/>
                </a:solidFill>
              </a:endParaRPr>
            </a:p>
          </p:txBody>
        </p:sp>
        <p:grpSp>
          <p:nvGrpSpPr>
            <p:cNvPr id="31" name="Группа 30"/>
            <p:cNvGrpSpPr/>
            <p:nvPr/>
          </p:nvGrpSpPr>
          <p:grpSpPr>
            <a:xfrm>
              <a:off x="961883" y="1728373"/>
              <a:ext cx="5715165" cy="720724"/>
              <a:chOff x="961883" y="1728373"/>
              <a:chExt cx="5715165" cy="720724"/>
            </a:xfrm>
          </p:grpSpPr>
          <p:sp>
            <p:nvSpPr>
              <p:cNvPr id="32" name="AutoShape 14"/>
              <p:cNvSpPr>
                <a:spLocks noChangeArrowheads="1"/>
              </p:cNvSpPr>
              <p:nvPr/>
            </p:nvSpPr>
            <p:spPr bwMode="auto">
              <a:xfrm>
                <a:off x="4944662" y="1728373"/>
                <a:ext cx="720000" cy="720000"/>
              </a:xfrm>
              <a:prstGeom prst="triangle">
                <a:avLst>
                  <a:gd name="adj" fmla="val 50000"/>
                </a:avLst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AutoShape 15"/>
              <p:cNvSpPr>
                <a:spLocks noChangeArrowheads="1"/>
              </p:cNvSpPr>
              <p:nvPr/>
            </p:nvSpPr>
            <p:spPr bwMode="auto">
              <a:xfrm>
                <a:off x="3001833" y="1728373"/>
                <a:ext cx="720000" cy="720000"/>
              </a:xfrm>
              <a:prstGeom prst="triangle">
                <a:avLst>
                  <a:gd name="adj" fmla="val 50000"/>
                </a:avLst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AutoShape 16"/>
              <p:cNvSpPr>
                <a:spLocks noChangeArrowheads="1"/>
              </p:cNvSpPr>
              <p:nvPr/>
            </p:nvSpPr>
            <p:spPr bwMode="auto">
              <a:xfrm>
                <a:off x="961883" y="1728374"/>
                <a:ext cx="720000" cy="720000"/>
              </a:xfrm>
              <a:prstGeom prst="triangle">
                <a:avLst>
                  <a:gd name="adj" fmla="val 50000"/>
                </a:avLst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AutoShape 17"/>
              <p:cNvSpPr>
                <a:spLocks noChangeArrowheads="1"/>
              </p:cNvSpPr>
              <p:nvPr/>
            </p:nvSpPr>
            <p:spPr bwMode="auto">
              <a:xfrm rot="16200000">
                <a:off x="5957048" y="1729097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6" name="AutoShape 18"/>
              <p:cNvSpPr>
                <a:spLocks noChangeArrowheads="1"/>
              </p:cNvSpPr>
              <p:nvPr/>
            </p:nvSpPr>
            <p:spPr bwMode="auto">
              <a:xfrm rot="16200000">
                <a:off x="3993979" y="1728373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" name="AutoShape 19"/>
              <p:cNvSpPr>
                <a:spLocks noChangeArrowheads="1"/>
              </p:cNvSpPr>
              <p:nvPr/>
            </p:nvSpPr>
            <p:spPr bwMode="auto">
              <a:xfrm rot="16200000">
                <a:off x="1977555" y="1728374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2" name="Прямоугольник с двумя скругленными противолежащими углами 1">
            <a:hlinkClick r:id="rId2" action="ppaction://hlinksldjump"/>
          </p:cNvPr>
          <p:cNvSpPr/>
          <p:nvPr/>
        </p:nvSpPr>
        <p:spPr>
          <a:xfrm>
            <a:off x="1165215" y="3137118"/>
            <a:ext cx="2344680" cy="33401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омой 20">
            <a:hlinkClick r:id="rId4" action="ppaction://hlinksldjump" highlightClick="1"/>
          </p:cNvPr>
          <p:cNvSpPr/>
          <p:nvPr/>
        </p:nvSpPr>
        <p:spPr>
          <a:xfrm>
            <a:off x="323528" y="6045217"/>
            <a:ext cx="432000" cy="432000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15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Пьеса, предназначенная для развития технических навыков музыканта</a:t>
            </a:r>
          </a:p>
        </p:txBody>
      </p:sp>
      <p:sp>
        <p:nvSpPr>
          <p:cNvPr id="2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этюд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фуга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7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увертюра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8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прелюдия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29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30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044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ответ № 2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ответ № 1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2" name="AutoShape 68"/>
          <p:cNvSpPr>
            <a:spLocks noChangeArrowheads="1"/>
          </p:cNvSpPr>
          <p:nvPr/>
        </p:nvSpPr>
        <p:spPr bwMode="auto">
          <a:xfrm>
            <a:off x="7714903" y="5956111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3" name="AutoShape 71"/>
          <p:cNvSpPr>
            <a:spLocks noChangeArrowheads="1"/>
          </p:cNvSpPr>
          <p:nvPr/>
        </p:nvSpPr>
        <p:spPr bwMode="auto">
          <a:xfrm>
            <a:off x="7714903" y="172755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72"/>
          <p:cNvSpPr>
            <a:spLocks noChangeArrowheads="1"/>
          </p:cNvSpPr>
          <p:nvPr/>
        </p:nvSpPr>
        <p:spPr bwMode="auto">
          <a:xfrm>
            <a:off x="7714903" y="256645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5" name="AutoShape 73"/>
          <p:cNvSpPr>
            <a:spLocks noChangeArrowheads="1"/>
          </p:cNvSpPr>
          <p:nvPr/>
        </p:nvSpPr>
        <p:spPr bwMode="auto">
          <a:xfrm>
            <a:off x="7738696" y="340484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74"/>
          <p:cNvSpPr>
            <a:spLocks noChangeArrowheads="1"/>
          </p:cNvSpPr>
          <p:nvPr/>
        </p:nvSpPr>
        <p:spPr bwMode="auto">
          <a:xfrm>
            <a:off x="7714903" y="426874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75"/>
          <p:cNvSpPr>
            <a:spLocks noChangeArrowheads="1"/>
          </p:cNvSpPr>
          <p:nvPr/>
        </p:nvSpPr>
        <p:spPr bwMode="auto">
          <a:xfrm>
            <a:off x="7714903" y="508457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5364088" y="5653765"/>
            <a:ext cx="2001316" cy="907484"/>
          </a:xfrm>
          <a:prstGeom prst="wedgeRoundRectCallout">
            <a:avLst>
              <a:gd name="adj1" fmla="val 67441"/>
              <a:gd name="adj2" fmla="val 733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660066"/>
                </a:solidFill>
              </a:rPr>
              <a:t>Пройденный этап</a:t>
            </a:r>
            <a:endParaRPr lang="ru-RU" sz="2400" dirty="0">
              <a:solidFill>
                <a:srgbClr val="660066"/>
              </a:solidFill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4125404" y="4308827"/>
            <a:ext cx="3240000" cy="900000"/>
          </a:xfrm>
          <a:prstGeom prst="wedgeRoundRectCallout">
            <a:avLst>
              <a:gd name="adj1" fmla="val 61517"/>
              <a:gd name="adj2" fmla="val 60275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660066"/>
                </a:solidFill>
              </a:rPr>
              <a:t>Переход к вопросам и количество баллов</a:t>
            </a:r>
            <a:endParaRPr lang="ru-RU" sz="2400" dirty="0">
              <a:solidFill>
                <a:srgbClr val="660066"/>
              </a:solidFill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4125404" y="1861694"/>
            <a:ext cx="3240000" cy="907484"/>
          </a:xfrm>
          <a:prstGeom prst="wedgeRoundRectCallout">
            <a:avLst>
              <a:gd name="adj1" fmla="val 60846"/>
              <a:gd name="adj2" fmla="val -47129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660066"/>
                </a:solidFill>
              </a:rPr>
              <a:t>Вопрос с несгораемой суммой баллов</a:t>
            </a:r>
            <a:endParaRPr lang="ru-RU" sz="2400" dirty="0">
              <a:solidFill>
                <a:srgbClr val="660066"/>
              </a:solidFill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308943" y="4301343"/>
            <a:ext cx="3240007" cy="907484"/>
          </a:xfrm>
          <a:prstGeom prst="wedgeRoundRectCallout">
            <a:avLst>
              <a:gd name="adj1" fmla="val 44408"/>
              <a:gd name="adj2" fmla="val 98976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660066"/>
                </a:solidFill>
              </a:rPr>
              <a:t>Возможность убрать два неверных ответа</a:t>
            </a:r>
            <a:endParaRPr lang="ru-RU" sz="2400" dirty="0">
              <a:solidFill>
                <a:srgbClr val="660066"/>
              </a:solidFill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308942" y="1861694"/>
            <a:ext cx="3240038" cy="907484"/>
          </a:xfrm>
          <a:prstGeom prst="wedgeRoundRectCallout">
            <a:avLst>
              <a:gd name="adj1" fmla="val 40392"/>
              <a:gd name="adj2" fmla="val 78824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660066"/>
                </a:solidFill>
              </a:rPr>
              <a:t>Выбор варианта ответа</a:t>
            </a:r>
            <a:endParaRPr lang="ru-RU" sz="2400" dirty="0">
              <a:solidFill>
                <a:srgbClr val="660066"/>
              </a:solidFill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1009119" y="5657507"/>
            <a:ext cx="1188103" cy="907484"/>
          </a:xfrm>
          <a:prstGeom prst="wedgeRoundRectCallout">
            <a:avLst>
              <a:gd name="adj1" fmla="val -70188"/>
              <a:gd name="adj2" fmla="val 1992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660066"/>
                </a:solidFill>
              </a:rPr>
              <a:t>В начало</a:t>
            </a:r>
            <a:endParaRPr lang="ru-RU" sz="2400" dirty="0">
              <a:solidFill>
                <a:srgbClr val="660066"/>
              </a:solidFill>
            </a:endParaRPr>
          </a:p>
        </p:txBody>
      </p:sp>
      <p:sp>
        <p:nvSpPr>
          <p:cNvPr id="30" name="Управляющая кнопка: домой 29">
            <a:hlinkClick r:id="rId4" action="ppaction://hlinksldjump" highlightClick="1"/>
          </p:cNvPr>
          <p:cNvSpPr/>
          <p:nvPr/>
        </p:nvSpPr>
        <p:spPr>
          <a:xfrm>
            <a:off x="323528" y="6045217"/>
            <a:ext cx="432000" cy="432000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6614" y="885"/>
            <a:ext cx="9157228" cy="6858000"/>
            <a:chOff x="-6614" y="0"/>
            <a:chExt cx="9157228" cy="6858000"/>
          </a:xfrm>
        </p:grpSpPr>
        <p:sp>
          <p:nvSpPr>
            <p:cNvPr id="26" name="Управляющая кнопка: настраиваемая 25">
              <a:hlinkClick r:id="" action="ppaction://hlinkshowjump?jump=nextslide" highlightClick="1"/>
            </p:cNvPr>
            <p:cNvSpPr/>
            <p:nvPr/>
          </p:nvSpPr>
          <p:spPr>
            <a:xfrm>
              <a:off x="-6614" y="0"/>
              <a:ext cx="9150614" cy="6858000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Управляющая кнопка: настраиваемая 30">
              <a:hlinkClick r:id="" action="ppaction://noaction" highlightClick="1"/>
            </p:cNvPr>
            <p:cNvSpPr/>
            <p:nvPr/>
          </p:nvSpPr>
          <p:spPr>
            <a:xfrm>
              <a:off x="8790614" y="0"/>
              <a:ext cx="360000" cy="360000"/>
            </a:xfrm>
            <a:prstGeom prst="actionButtonBlank">
              <a:avLst/>
            </a:prstGeom>
            <a:solidFill>
              <a:srgbClr val="FF0000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Крест 31"/>
            <p:cNvSpPr/>
            <p:nvPr/>
          </p:nvSpPr>
          <p:spPr>
            <a:xfrm rot="2700000">
              <a:off x="8880614" y="90000"/>
              <a:ext cx="180000" cy="180000"/>
            </a:xfrm>
            <a:prstGeom prst="plus">
              <a:avLst>
                <a:gd name="adj" fmla="val 43494"/>
              </a:avLst>
            </a:prstGeom>
            <a:solidFill>
              <a:srgbClr val="FFFFFF"/>
            </a:solidFill>
            <a:ln w="6350" cap="flat" cmpd="sng" algn="ctr">
              <a:solidFill>
                <a:srgbClr val="5F5F5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Управляющая кнопка: настраиваемая 32">
              <a:hlinkClick r:id="" action="ppaction://hlinkshowjump?jump=endshow" highlightClick="1"/>
            </p:cNvPr>
            <p:cNvSpPr/>
            <p:nvPr/>
          </p:nvSpPr>
          <p:spPr>
            <a:xfrm>
              <a:off x="8790614" y="0"/>
              <a:ext cx="360000" cy="360000"/>
            </a:xfrm>
            <a:prstGeom prst="actionButtonBlank">
              <a:avLst/>
            </a:prstGeom>
            <a:noFill/>
            <a:ln w="635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1395426" y="307280"/>
            <a:ext cx="63531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Инструкция к игре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0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Пьеса, предназначенная для развития технических навыков музыканта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1</a:t>
            </a:r>
            <a:r>
              <a:rPr lang="ru-RU" sz="3600" dirty="0" smtClean="0">
                <a:solidFill>
                  <a:schemeClr val="bg1"/>
                </a:solidFill>
              </a:rPr>
              <a:t> балл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этюд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5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AutoShape 7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pic>
        <p:nvPicPr>
          <p:cNvPr id="1026" name="Picture 2" descr="C:\Users\Палецких Елена\Desktop\О, счастливчик\постановка-рук-пианис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98" y="3775484"/>
            <a:ext cx="3528231" cy="1933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5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126234" y="4303340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клавесин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09772" y="4319850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арфа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126265" y="3063423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гитара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09803" y="3079934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орган</a:t>
            </a:r>
            <a:endParaRPr lang="ru-RU" sz="3600" b="1" dirty="0">
              <a:solidFill>
                <a:srgbClr val="660066"/>
              </a:solidFill>
            </a:endParaRPr>
          </a:p>
        </p:txBody>
      </p:sp>
      <p:pic>
        <p:nvPicPr>
          <p:cNvPr id="24" name="гитара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1859" y="5806448"/>
            <a:ext cx="609600" cy="6096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745790" y="5589240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Определите музыкальный инструмент по звучанию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1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2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3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3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Определите музыкальный инструмент по звучанию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3</a:t>
            </a:r>
            <a:r>
              <a:rPr lang="ru-RU" sz="3600" dirty="0" smtClean="0">
                <a:solidFill>
                  <a:schemeClr val="bg1"/>
                </a:solidFill>
              </a:rPr>
              <a:t> балла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4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5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9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pic>
        <p:nvPicPr>
          <p:cNvPr id="1026" name="Picture 2" descr="C:\Users\Палецких Елена\Desktop\О, счастливчик\d4af146ea28b53ea395782744aeba7cb8ba4a8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2200" y="2276872"/>
            <a:ext cx="2280301" cy="41669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4126265" y="3063423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гитара</a:t>
            </a:r>
            <a:endParaRPr lang="ru-RU" sz="3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 По произведениям А.С</a:t>
            </a:r>
            <a:r>
              <a:rPr lang="ru-RU" sz="3600" dirty="0" smtClean="0">
                <a:solidFill>
                  <a:srgbClr val="660066"/>
                </a:solidFill>
              </a:rPr>
              <a:t>. Пушкина </a:t>
            </a:r>
            <a:r>
              <a:rPr lang="ru-RU" sz="3600" dirty="0">
                <a:solidFill>
                  <a:srgbClr val="660066"/>
                </a:solidFill>
              </a:rPr>
              <a:t>создал оперу «Руслан и Людмила», романс «Я помню чудное мгновенье»</a:t>
            </a:r>
          </a:p>
        </p:txBody>
      </p:sp>
      <p:sp>
        <p:nvSpPr>
          <p:cNvPr id="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Бородин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Глинка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Мусоргский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smtClean="0">
                <a:solidFill>
                  <a:srgbClr val="FF0000"/>
                </a:solidFill>
              </a:rPr>
              <a:t>   </a:t>
            </a:r>
            <a:r>
              <a:rPr lang="ru-RU" sz="3600" smtClean="0">
                <a:solidFill>
                  <a:srgbClr val="660066"/>
                </a:solidFill>
              </a:rPr>
              <a:t>Чайковский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4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 По произведениям А.С. Пушкина создал оперу «Руслан и Людмила», романс «Я помню чудное мгновенье»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6</a:t>
            </a:r>
            <a:r>
              <a:rPr lang="ru-RU" sz="3600" dirty="0" smtClean="0">
                <a:solidFill>
                  <a:schemeClr val="bg1"/>
                </a:solidFill>
              </a:rPr>
              <a:t>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0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1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2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3" name="AutoShape 7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4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5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Глинка</a:t>
            </a:r>
            <a:endParaRPr lang="ru-RU" sz="3600" dirty="0">
              <a:solidFill>
                <a:srgbClr val="660066"/>
              </a:solidFill>
            </a:endParaRPr>
          </a:p>
        </p:txBody>
      </p:sp>
      <p:pic>
        <p:nvPicPr>
          <p:cNvPr id="1026" name="Picture 2" descr="C:\Users\Палецких Елена\Desktop\О, счастливчик\22594432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89466"/>
            <a:ext cx="2408486" cy="29017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7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Струнный смычковый музыкальный инструмент, который в </a:t>
            </a:r>
            <a:r>
              <a:rPr lang="ru-RU" sz="3600" dirty="0">
                <a:solidFill>
                  <a:srgbClr val="660066"/>
                </a:solidFill>
              </a:rPr>
              <a:t>басне И.А. Крылова «Квартет» назван «басом</a:t>
            </a:r>
            <a:r>
              <a:rPr lang="ru-RU" sz="3600" dirty="0" smtClean="0">
                <a:solidFill>
                  <a:srgbClr val="660066"/>
                </a:solidFill>
              </a:rPr>
              <a:t>»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туба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6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фагот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7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виолончель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8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контрабас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35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25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2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3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4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6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7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8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415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1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Струнный смычковый музыкальный инструмент, который в басне И.А. </a:t>
            </a:r>
            <a:r>
              <a:rPr lang="ru-RU" sz="3600">
                <a:solidFill>
                  <a:srgbClr val="660066"/>
                </a:solidFill>
              </a:rPr>
              <a:t>Крылова «Квартет» назван «басом»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10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4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5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7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виолончель</a:t>
            </a:r>
            <a:endParaRPr lang="ru-RU" sz="3600" dirty="0">
              <a:solidFill>
                <a:srgbClr val="660066"/>
              </a:solidFill>
            </a:endParaRPr>
          </a:p>
        </p:txBody>
      </p:sp>
      <p:pic>
        <p:nvPicPr>
          <p:cNvPr id="2050" name="Picture 2" descr="C:\Users\Палецких Елена\Desktop\О, счастливчик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97" y="3052401"/>
            <a:ext cx="3545655" cy="24648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102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Бетховен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9861" y="5806448"/>
            <a:ext cx="609600" cy="60960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745790" y="5589240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AutoShape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08911" y="3949567"/>
            <a:ext cx="3240038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Автор и название музыкального произведения</a:t>
            </a: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AutoShap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125373" y="3933057"/>
            <a:ext cx="3240000" cy="1456511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4" name="TextBox 13">
            <a:hlinkClick r:id="rId6" action="ppaction://hlinksldjump"/>
          </p:cNvPr>
          <p:cNvSpPr txBox="1"/>
          <p:nvPr/>
        </p:nvSpPr>
        <p:spPr>
          <a:xfrm>
            <a:off x="4860032" y="4204595"/>
            <a:ext cx="2478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Бетховен. </a:t>
            </a:r>
          </a:p>
          <a:p>
            <a:r>
              <a:rPr lang="ru-RU" sz="2800" dirty="0" smtClean="0">
                <a:solidFill>
                  <a:srgbClr val="660066"/>
                </a:solidFill>
              </a:rPr>
              <a:t>«К </a:t>
            </a:r>
            <a:r>
              <a:rPr lang="ru-RU" sz="2800" dirty="0" err="1" smtClean="0">
                <a:solidFill>
                  <a:srgbClr val="660066"/>
                </a:solidFill>
              </a:rPr>
              <a:t>Элизе</a:t>
            </a:r>
            <a:r>
              <a:rPr lang="ru-RU" sz="2800" dirty="0" smtClean="0">
                <a:solidFill>
                  <a:srgbClr val="660066"/>
                </a:solidFill>
              </a:rPr>
              <a:t>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24997" y="2208477"/>
            <a:ext cx="3240038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5" name="TextBox 14">
            <a:hlinkClick r:id="rId6" action="ppaction://hlinksldjump"/>
          </p:cNvPr>
          <p:cNvSpPr txBox="1"/>
          <p:nvPr/>
        </p:nvSpPr>
        <p:spPr>
          <a:xfrm>
            <a:off x="1024287" y="3989153"/>
            <a:ext cx="2505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Шопен. Прелюдия, соч.28, </a:t>
            </a:r>
            <a:r>
              <a:rPr lang="ru-RU" sz="2800" dirty="0">
                <a:solidFill>
                  <a:srgbClr val="660066"/>
                </a:solidFill>
              </a:rPr>
              <a:t>№ 7</a:t>
            </a:r>
          </a:p>
        </p:txBody>
      </p:sp>
      <p:sp>
        <p:nvSpPr>
          <p:cNvPr id="5" name="AutoShap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141459" y="2191967"/>
            <a:ext cx="3240000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4860034" y="2246974"/>
            <a:ext cx="2521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Моцарт. «Турецкое рондо»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1043608" y="2234919"/>
            <a:ext cx="2505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660066"/>
                </a:solidFill>
              </a:rPr>
              <a:t>Бетховен. Соната № 14 «Лунная</a:t>
            </a:r>
            <a:r>
              <a:rPr lang="ru-RU" sz="2800" dirty="0" smtClean="0">
                <a:solidFill>
                  <a:srgbClr val="660066"/>
                </a:solidFill>
              </a:rPr>
              <a:t>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33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34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5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36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37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8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1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2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5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Автор и название музыкального произведения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15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324997" y="2208477"/>
            <a:ext cx="3240038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3608" y="2234919"/>
            <a:ext cx="2505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660066"/>
                </a:solidFill>
              </a:rPr>
              <a:t>Бетховен. Соната № 14 «Лунная</a:t>
            </a:r>
            <a:r>
              <a:rPr lang="ru-RU" sz="2800" dirty="0" smtClean="0">
                <a:solidFill>
                  <a:srgbClr val="660066"/>
                </a:solidFill>
              </a:rPr>
              <a:t>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9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30" name="AutoShape 7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1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32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33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4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pic>
        <p:nvPicPr>
          <p:cNvPr id="1026" name="Picture 2" descr="C:\Users\Палецких Елена\Desktop\О, счастливчик\1nWswkF-S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96" y="4071488"/>
            <a:ext cx="3240039" cy="24057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3" descr="C:\Users\Палецких Елена\Desktop\Путешествие\873864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958" y="2208477"/>
            <a:ext cx="2561273" cy="30791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87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вариации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сонатная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куплетная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рондо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24998" y="411801"/>
            <a:ext cx="7056463" cy="2313427"/>
            <a:chOff x="324996" y="411800"/>
            <a:chExt cx="7056463" cy="2313427"/>
          </a:xfrm>
        </p:grpSpPr>
        <p:sp>
          <p:nvSpPr>
            <p:cNvPr id="2" name="AutoShape 3"/>
            <p:cNvSpPr>
              <a:spLocks noChangeArrowheads="1"/>
            </p:cNvSpPr>
            <p:nvPr/>
          </p:nvSpPr>
          <p:spPr bwMode="auto">
            <a:xfrm>
              <a:off x="324996" y="411800"/>
              <a:ext cx="7056463" cy="2313427"/>
            </a:xfrm>
            <a:prstGeom prst="roundRect">
              <a:avLst/>
            </a:prstGeom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sz="3600" dirty="0">
                  <a:solidFill>
                    <a:srgbClr val="660066"/>
                  </a:solidFill>
                </a:rPr>
                <a:t> </a:t>
              </a:r>
              <a:r>
                <a:rPr lang="ru-RU" sz="3600" dirty="0" smtClean="0">
                  <a:solidFill>
                    <a:srgbClr val="660066"/>
                  </a:solidFill>
                </a:rPr>
                <a:t>Определите музыкальную форму по схеме</a:t>
              </a:r>
            </a:p>
            <a:p>
              <a:pPr algn="ctr"/>
              <a:endParaRPr lang="ru-RU" sz="3600" dirty="0">
                <a:solidFill>
                  <a:srgbClr val="660066"/>
                </a:solidFill>
              </a:endParaRPr>
            </a:p>
            <a:p>
              <a:pPr algn="ctr"/>
              <a:endParaRPr lang="ru-RU" sz="3600" dirty="0">
                <a:solidFill>
                  <a:srgbClr val="660066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944858" y="1728372"/>
              <a:ext cx="5732190" cy="720726"/>
              <a:chOff x="944858" y="1728372"/>
              <a:chExt cx="5732190" cy="720726"/>
            </a:xfrm>
          </p:grpSpPr>
          <p:sp>
            <p:nvSpPr>
              <p:cNvPr id="25" name="AutoShape 17"/>
              <p:cNvSpPr>
                <a:spLocks noChangeArrowheads="1"/>
              </p:cNvSpPr>
              <p:nvPr/>
            </p:nvSpPr>
            <p:spPr bwMode="auto">
              <a:xfrm rot="16200000">
                <a:off x="5957048" y="1729097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" name="AutoShape 18"/>
              <p:cNvSpPr>
                <a:spLocks noChangeArrowheads="1"/>
              </p:cNvSpPr>
              <p:nvPr/>
            </p:nvSpPr>
            <p:spPr bwMode="auto">
              <a:xfrm rot="16200000">
                <a:off x="3993979" y="1728373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" name="AutoShape 19"/>
              <p:cNvSpPr>
                <a:spLocks noChangeArrowheads="1"/>
              </p:cNvSpPr>
              <p:nvPr/>
            </p:nvSpPr>
            <p:spPr bwMode="auto">
              <a:xfrm rot="16200000">
                <a:off x="1977555" y="1728374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6" name="AutoShape 19"/>
              <p:cNvSpPr>
                <a:spLocks noChangeArrowheads="1"/>
              </p:cNvSpPr>
              <p:nvPr/>
            </p:nvSpPr>
            <p:spPr bwMode="auto">
              <a:xfrm rot="16200000">
                <a:off x="944858" y="1729098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" name="AutoShape 19"/>
              <p:cNvSpPr>
                <a:spLocks noChangeArrowheads="1"/>
              </p:cNvSpPr>
              <p:nvPr/>
            </p:nvSpPr>
            <p:spPr bwMode="auto">
              <a:xfrm rot="16200000">
                <a:off x="3008949" y="1728373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" name="AutoShape 19"/>
              <p:cNvSpPr>
                <a:spLocks noChangeArrowheads="1"/>
              </p:cNvSpPr>
              <p:nvPr/>
            </p:nvSpPr>
            <p:spPr bwMode="auto">
              <a:xfrm rot="16200000">
                <a:off x="4964080" y="1728372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23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4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0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31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39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0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4172" y="307280"/>
            <a:ext cx="82956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Выберите номер игрока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>
            <a:hlinkClick r:id="rId2" action="ppaction://hlinksldjump"/>
          </p:cNvPr>
          <p:cNvSpPr/>
          <p:nvPr/>
        </p:nvSpPr>
        <p:spPr>
          <a:xfrm>
            <a:off x="923468" y="1916831"/>
            <a:ext cx="1800000" cy="1806731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3707904" y="1916831"/>
            <a:ext cx="1800000" cy="1806731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ru-RU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6485986" y="1916833"/>
            <a:ext cx="1800000" cy="1806730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ru-RU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>
            <a:hlinkClick r:id="rId5" action="ppaction://hlinksldjump"/>
          </p:cNvPr>
          <p:cNvSpPr/>
          <p:nvPr/>
        </p:nvSpPr>
        <p:spPr>
          <a:xfrm>
            <a:off x="6485986" y="4437112"/>
            <a:ext cx="1800000" cy="1800000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endParaRPr lang="ru-RU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>
            <a:hlinkClick r:id="rId6" action="ppaction://hlinksldjump"/>
          </p:cNvPr>
          <p:cNvSpPr/>
          <p:nvPr/>
        </p:nvSpPr>
        <p:spPr>
          <a:xfrm>
            <a:off x="3707904" y="4437112"/>
            <a:ext cx="1800000" cy="1800000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endParaRPr lang="ru-RU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>
            <a:hlinkClick r:id="rId7" action="ppaction://hlinksldjump"/>
          </p:cNvPr>
          <p:cNvSpPr/>
          <p:nvPr/>
        </p:nvSpPr>
        <p:spPr>
          <a:xfrm>
            <a:off x="923468" y="4437112"/>
            <a:ext cx="1800000" cy="1800000"/>
          </a:xfrm>
          <a:prstGeom prst="roundRect">
            <a:avLst/>
          </a:prstGeom>
          <a:solidFill>
            <a:schemeClr val="l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ru-RU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6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21 балл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вариации</a:t>
            </a:r>
            <a:endParaRPr lang="ru-RU" sz="3600" dirty="0">
              <a:solidFill>
                <a:srgbClr val="660066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24998" y="411801"/>
            <a:ext cx="7056463" cy="2313427"/>
            <a:chOff x="324996" y="411800"/>
            <a:chExt cx="7056463" cy="2313427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324996" y="411800"/>
              <a:ext cx="7056463" cy="2313427"/>
            </a:xfrm>
            <a:prstGeom prst="roundRect">
              <a:avLst/>
            </a:prstGeom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sz="3600" dirty="0">
                  <a:solidFill>
                    <a:srgbClr val="660066"/>
                  </a:solidFill>
                </a:rPr>
                <a:t> </a:t>
              </a:r>
              <a:r>
                <a:rPr lang="ru-RU" sz="3600" dirty="0" smtClean="0">
                  <a:solidFill>
                    <a:srgbClr val="660066"/>
                  </a:solidFill>
                </a:rPr>
                <a:t>Определите музыкальную форму по схеме</a:t>
              </a:r>
            </a:p>
            <a:p>
              <a:pPr algn="ctr"/>
              <a:endParaRPr lang="ru-RU" sz="3600" dirty="0">
                <a:solidFill>
                  <a:srgbClr val="660066"/>
                </a:solidFill>
              </a:endParaRPr>
            </a:p>
            <a:p>
              <a:pPr algn="ctr"/>
              <a:endParaRPr lang="ru-RU" sz="3600" dirty="0">
                <a:solidFill>
                  <a:srgbClr val="660066"/>
                </a:solidFill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944858" y="1728372"/>
              <a:ext cx="5732190" cy="720726"/>
              <a:chOff x="944858" y="1728372"/>
              <a:chExt cx="5732190" cy="720726"/>
            </a:xfrm>
          </p:grpSpPr>
          <p:sp>
            <p:nvSpPr>
              <p:cNvPr id="38" name="AutoShape 17"/>
              <p:cNvSpPr>
                <a:spLocks noChangeArrowheads="1"/>
              </p:cNvSpPr>
              <p:nvPr/>
            </p:nvSpPr>
            <p:spPr bwMode="auto">
              <a:xfrm rot="16200000">
                <a:off x="5957048" y="1729097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9" name="AutoShape 18"/>
              <p:cNvSpPr>
                <a:spLocks noChangeArrowheads="1"/>
              </p:cNvSpPr>
              <p:nvPr/>
            </p:nvSpPr>
            <p:spPr bwMode="auto">
              <a:xfrm rot="16200000">
                <a:off x="3993979" y="1728373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0" name="AutoShape 19"/>
              <p:cNvSpPr>
                <a:spLocks noChangeArrowheads="1"/>
              </p:cNvSpPr>
              <p:nvPr/>
            </p:nvSpPr>
            <p:spPr bwMode="auto">
              <a:xfrm rot="16200000">
                <a:off x="1977555" y="1728374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1" name="AutoShape 19"/>
              <p:cNvSpPr>
                <a:spLocks noChangeArrowheads="1"/>
              </p:cNvSpPr>
              <p:nvPr/>
            </p:nvSpPr>
            <p:spPr bwMode="auto">
              <a:xfrm rot="16200000">
                <a:off x="944858" y="1729098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2" name="AutoShape 19"/>
              <p:cNvSpPr>
                <a:spLocks noChangeArrowheads="1"/>
              </p:cNvSpPr>
              <p:nvPr/>
            </p:nvSpPr>
            <p:spPr bwMode="auto">
              <a:xfrm rot="16200000">
                <a:off x="3008949" y="1728373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3" name="AutoShape 19"/>
              <p:cNvSpPr>
                <a:spLocks noChangeArrowheads="1"/>
              </p:cNvSpPr>
              <p:nvPr/>
            </p:nvSpPr>
            <p:spPr bwMode="auto">
              <a:xfrm rot="16200000">
                <a:off x="4964080" y="1728372"/>
                <a:ext cx="720000" cy="720000"/>
              </a:xfrm>
              <a:prstGeom prst="ellipse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29" name="Прямоугольник с двумя скругленными противолежащими углами 28">
            <a:hlinkClick r:id="rId2" action="ppaction://hlinksldjump"/>
          </p:cNvPr>
          <p:cNvSpPr/>
          <p:nvPr/>
        </p:nvSpPr>
        <p:spPr>
          <a:xfrm>
            <a:off x="1304860" y="3072266"/>
            <a:ext cx="2344680" cy="33401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31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2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33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34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5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36" name="Управляющая кнопка: домой 35">
            <a:hlinkClick r:id="rId4" action="ppaction://hlinksldjump" highlightClick="1"/>
          </p:cNvPr>
          <p:cNvSpPr/>
          <p:nvPr/>
        </p:nvSpPr>
        <p:spPr>
          <a:xfrm>
            <a:off x="323528" y="5907793"/>
            <a:ext cx="432000" cy="432000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66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орган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контрабас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туба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фагот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 Самый большой </a:t>
            </a:r>
            <a:r>
              <a:rPr lang="ru-RU" sz="3600" dirty="0" smtClean="0">
                <a:solidFill>
                  <a:srgbClr val="660066"/>
                </a:solidFill>
              </a:rPr>
              <a:t>музыкальный инструмент</a:t>
            </a:r>
            <a:r>
              <a:rPr lang="ru-RU" sz="3600" dirty="0">
                <a:solidFill>
                  <a:srgbClr val="660066"/>
                </a:solidFill>
              </a:rPr>
              <a:t>. Встречается в католических соборах Западной </a:t>
            </a:r>
            <a:r>
              <a:rPr lang="ru-RU" sz="3600" dirty="0" smtClean="0">
                <a:solidFill>
                  <a:srgbClr val="660066"/>
                </a:solidFill>
              </a:rPr>
              <a:t>Европы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2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3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4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5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6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7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3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 Самый большой музыкальный инструмент. Встречается в католических соборах Западной </a:t>
            </a:r>
            <a:r>
              <a:rPr lang="ru-RU" sz="3600" dirty="0" smtClean="0">
                <a:solidFill>
                  <a:srgbClr val="660066"/>
                </a:solidFill>
              </a:rPr>
              <a:t>Европы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7" name="Управляющая кнопка: домой 16">
            <a:hlinkClick r:id="rId2" action="ppaction://hlinksldjump" highlightClick="1"/>
          </p:cNvPr>
          <p:cNvSpPr/>
          <p:nvPr/>
        </p:nvSpPr>
        <p:spPr>
          <a:xfrm>
            <a:off x="324996" y="6045217"/>
            <a:ext cx="432000" cy="432000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 балл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1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2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3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4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5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6" name="AutoShape 7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орган</a:t>
            </a:r>
            <a:endParaRPr lang="ru-RU" sz="3600" dirty="0">
              <a:solidFill>
                <a:srgbClr val="660066"/>
              </a:solidFill>
            </a:endParaRPr>
          </a:p>
        </p:txBody>
      </p:sp>
      <p:pic>
        <p:nvPicPr>
          <p:cNvPr id="2050" name="Picture 2" descr="C:\Users\Палецких Елена\Desktop\О, счастливчик\Berliner-Dom-Sauer-Organ-wikipedia.org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86" y="3125828"/>
            <a:ext cx="2777143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80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клавесин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2774" y="5806448"/>
            <a:ext cx="609600" cy="6096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745790" y="5589240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Определите музыкальный инструмент по звучанию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3" name="AutoShap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125310" y="4306705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арфа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08848" y="4323215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гитара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125341" y="3066788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>
                <a:solidFill>
                  <a:srgbClr val="660066"/>
                </a:solidFill>
              </a:rPr>
              <a:t>к</a:t>
            </a:r>
            <a:r>
              <a:rPr lang="ru-RU" sz="3600" dirty="0" smtClean="0">
                <a:solidFill>
                  <a:srgbClr val="660066"/>
                </a:solidFill>
              </a:rPr>
              <a:t>лавесин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08879" y="308329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орган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1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2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3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0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Определите музыкальный инструмент по звучанию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3</a:t>
            </a:r>
            <a:r>
              <a:rPr lang="ru-RU" sz="3600" dirty="0" smtClean="0">
                <a:solidFill>
                  <a:schemeClr val="bg1"/>
                </a:solidFill>
              </a:rPr>
              <a:t> балла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pic>
        <p:nvPicPr>
          <p:cNvPr id="1027" name="Picture 3" descr="C:\Users\Палецких Елена\Desktop\О, счастливчик\3kfNmQZ3t2k-768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98" y="2276872"/>
            <a:ext cx="3495107" cy="3495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4125372" y="2276872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>
                <a:solidFill>
                  <a:srgbClr val="660066"/>
                </a:solidFill>
              </a:rPr>
              <a:t>к</a:t>
            </a:r>
            <a:r>
              <a:rPr lang="ru-RU" sz="3600" dirty="0" smtClean="0">
                <a:solidFill>
                  <a:srgbClr val="660066"/>
                </a:solidFill>
              </a:rPr>
              <a:t>лавесин</a:t>
            </a:r>
            <a:endParaRPr lang="ru-RU" sz="3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9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серенада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6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вокализ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баллада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8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гимн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35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25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0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324998" y="411802"/>
            <a:ext cx="7056463" cy="1439999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Хоровая песня строгого и торжественного характера</a:t>
            </a:r>
          </a:p>
        </p:txBody>
      </p:sp>
    </p:spTree>
    <p:extLst>
      <p:ext uri="{BB962C8B-B14F-4D97-AF65-F5344CB8AC3E}">
        <p14:creationId xmlns:p14="http://schemas.microsoft.com/office/powerpoint/2010/main" val="346205615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1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гимн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6</a:t>
            </a:r>
            <a:r>
              <a:rPr lang="ru-RU" sz="3600" dirty="0" smtClean="0">
                <a:solidFill>
                  <a:schemeClr val="bg1"/>
                </a:solidFill>
              </a:rPr>
              <a:t>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9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pic>
        <p:nvPicPr>
          <p:cNvPr id="3074" name="Picture 2" descr="C:\Users\Палецких Елена\Desktop\О, счастливчик\2981_3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03" y="2207258"/>
            <a:ext cx="2416421" cy="3369959"/>
          </a:xfrm>
          <a:prstGeom prst="rect">
            <a:avLst/>
          </a:prstGeom>
          <a:noFill/>
          <a:ln>
            <a:solidFill>
              <a:srgbClr val="66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324998" y="411802"/>
            <a:ext cx="7056463" cy="1439999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Хоровая песня строгого и торжественного характера</a:t>
            </a:r>
          </a:p>
        </p:txBody>
      </p:sp>
    </p:spTree>
    <p:extLst>
      <p:ext uri="{BB962C8B-B14F-4D97-AF65-F5344CB8AC3E}">
        <p14:creationId xmlns:p14="http://schemas.microsoft.com/office/powerpoint/2010/main" val="2684504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Хачатурян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9863" y="5806448"/>
            <a:ext cx="609600" cy="60960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745790" y="5589240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AutoShape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08911" y="3949567"/>
            <a:ext cx="3240038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Автор и название музыкального произведения</a:t>
            </a: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prstClr val="white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3" name="AutoShape 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125373" y="3933057"/>
            <a:ext cx="3240000" cy="1456511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4" name="TextBox 13">
            <a:hlinkClick r:id="rId8" action="ppaction://hlinksldjump"/>
          </p:cNvPr>
          <p:cNvSpPr txBox="1"/>
          <p:nvPr/>
        </p:nvSpPr>
        <p:spPr>
          <a:xfrm>
            <a:off x="4732103" y="3967115"/>
            <a:ext cx="2610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Хачатурян. «Танец с саблями»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24997" y="2208477"/>
            <a:ext cx="3240038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5" name="TextBox 14">
            <a:hlinkClick r:id="rId6" action="ppaction://hlinksldjump"/>
          </p:cNvPr>
          <p:cNvSpPr txBox="1"/>
          <p:nvPr/>
        </p:nvSpPr>
        <p:spPr>
          <a:xfrm>
            <a:off x="827949" y="3987260"/>
            <a:ext cx="2702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660066"/>
                </a:solidFill>
              </a:rPr>
              <a:t>Мусоргский. «Избушка на курьих ножках»</a:t>
            </a:r>
          </a:p>
        </p:txBody>
      </p:sp>
      <p:sp>
        <p:nvSpPr>
          <p:cNvPr id="5" name="AutoShap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141459" y="2191967"/>
            <a:ext cx="3240000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4732103" y="2231682"/>
            <a:ext cx="26493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660066"/>
                </a:solidFill>
              </a:rPr>
              <a:t>Римский-Корсаков. «Полёт шмеля</a:t>
            </a:r>
            <a:r>
              <a:rPr lang="ru-RU" sz="2800" dirty="0" smtClean="0">
                <a:solidFill>
                  <a:srgbClr val="660066"/>
                </a:solidFill>
              </a:rPr>
              <a:t>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0" name="TextBox 19">
            <a:hlinkClick r:id="rId6" action="ppaction://hlinksldjump"/>
          </p:cNvPr>
          <p:cNvSpPr txBox="1"/>
          <p:nvPr/>
        </p:nvSpPr>
        <p:spPr>
          <a:xfrm>
            <a:off x="827950" y="2235981"/>
            <a:ext cx="2754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660066"/>
                </a:solidFill>
              </a:rPr>
              <a:t>Григ. </a:t>
            </a:r>
          </a:p>
          <a:p>
            <a:r>
              <a:rPr lang="ru-RU" sz="2800" dirty="0">
                <a:solidFill>
                  <a:srgbClr val="660066"/>
                </a:solidFill>
              </a:rPr>
              <a:t>«В пещере горного короля</a:t>
            </a:r>
            <a:r>
              <a:rPr lang="ru-RU" sz="2800" dirty="0" smtClean="0">
                <a:solidFill>
                  <a:srgbClr val="660066"/>
                </a:solidFill>
              </a:rPr>
              <a:t>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4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5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6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7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8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9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2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5" grpId="0" animBg="1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Автор и название музыкального произведения</a:t>
            </a:r>
            <a:endParaRPr lang="ru-RU" sz="3600" dirty="0" smtClean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prstClr val="white"/>
                </a:solidFill>
              </a:rPr>
              <a:t>10 баллов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13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7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4125373" y="3933057"/>
            <a:ext cx="3240000" cy="1456511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2103" y="3967115"/>
            <a:ext cx="2610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Хачатурян. «Танец с саблями»</a:t>
            </a:r>
            <a:endParaRPr lang="ru-RU" sz="2800" dirty="0">
              <a:solidFill>
                <a:srgbClr val="660066"/>
              </a:solidFill>
            </a:endParaRPr>
          </a:p>
        </p:txBody>
      </p:sp>
      <p:pic>
        <p:nvPicPr>
          <p:cNvPr id="4098" name="Picture 2" descr="C:\Users\Палецких Елена\Desktop\О, счастливчик\Nazira-Zayetova-Sabre-Dance-Gayane-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98" y="4192268"/>
            <a:ext cx="2856188" cy="22849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алецких Елена\Desktop\О, счастливчик Новый\60f05f0a0a43e68e7491599104565f63bc5f6c1404159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92" y="2233601"/>
            <a:ext cx="2074247" cy="2846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71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324998" y="411802"/>
            <a:ext cx="7056463" cy="1947298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Автор опер «Снегурочка», </a:t>
            </a:r>
            <a:r>
              <a:rPr lang="ru-RU" sz="3600" dirty="0">
                <a:solidFill>
                  <a:srgbClr val="660066"/>
                </a:solidFill>
              </a:rPr>
              <a:t>«Сказка о царе </a:t>
            </a:r>
            <a:r>
              <a:rPr lang="ru-RU" sz="3600" dirty="0" err="1">
                <a:solidFill>
                  <a:srgbClr val="660066"/>
                </a:solidFill>
              </a:rPr>
              <a:t>Салтане</a:t>
            </a:r>
            <a:r>
              <a:rPr lang="ru-RU" sz="3600" dirty="0">
                <a:solidFill>
                  <a:srgbClr val="660066"/>
                </a:solidFill>
              </a:rPr>
              <a:t>», «Садко», «Золотой петушок»</a:t>
            </a:r>
          </a:p>
        </p:txBody>
      </p:sp>
      <p:sp>
        <p:nvSpPr>
          <p:cNvPr id="2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07087" y="4221088"/>
            <a:ext cx="3240000" cy="1153489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Чайковский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24999" y="4221088"/>
            <a:ext cx="3240038" cy="117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07087" y="2758563"/>
            <a:ext cx="3240000" cy="117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Мусоргский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8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24999" y="2758563"/>
            <a:ext cx="3240038" cy="117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Глинка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29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prstClr val="white"/>
                </a:solidFill>
              </a:rPr>
              <a:t>50/50</a:t>
            </a:r>
          </a:p>
        </p:txBody>
      </p:sp>
      <p:sp>
        <p:nvSpPr>
          <p:cNvPr id="30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15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987688" y="4221088"/>
            <a:ext cx="2577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660066"/>
                </a:solidFill>
              </a:rPr>
              <a:t>Римский-Корсаков</a:t>
            </a:r>
            <a:endParaRPr lang="ru-RU" sz="3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0134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Вокальное произведение, </a:t>
            </a:r>
            <a:r>
              <a:rPr lang="ru-RU" sz="3600" dirty="0" smtClean="0">
                <a:solidFill>
                  <a:srgbClr val="660066"/>
                </a:solidFill>
              </a:rPr>
              <a:t>которое исполнялось под </a:t>
            </a:r>
            <a:r>
              <a:rPr lang="ru-RU" sz="3600" dirty="0">
                <a:solidFill>
                  <a:srgbClr val="660066"/>
                </a:solidFill>
              </a:rPr>
              <a:t>балконом любимой девушки</a:t>
            </a:r>
          </a:p>
        </p:txBody>
      </p:sp>
      <p:sp>
        <p:nvSpPr>
          <p:cNvPr id="512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опера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6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кантата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гимн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8" name="AutoShape 8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серенада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35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25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1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2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3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764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1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prstClr val="white"/>
                </a:solidFill>
              </a:rPr>
              <a:t>15 баллов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13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AutoShape 7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324998" y="411802"/>
            <a:ext cx="7056463" cy="1947298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Автор опер «Снегурочка», </a:t>
            </a:r>
            <a:r>
              <a:rPr lang="ru-RU" sz="3600" dirty="0">
                <a:solidFill>
                  <a:srgbClr val="660066"/>
                </a:solidFill>
              </a:rPr>
              <a:t>«Сказка о царе </a:t>
            </a:r>
            <a:r>
              <a:rPr lang="ru-RU" sz="3600" dirty="0" err="1">
                <a:solidFill>
                  <a:srgbClr val="660066"/>
                </a:solidFill>
              </a:rPr>
              <a:t>Салтане</a:t>
            </a:r>
            <a:r>
              <a:rPr lang="ru-RU" sz="3600" dirty="0">
                <a:solidFill>
                  <a:srgbClr val="660066"/>
                </a:solidFill>
              </a:rPr>
              <a:t>», «Садко», «Золотой петушок»</a:t>
            </a:r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324999" y="4221088"/>
            <a:ext cx="3240038" cy="117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7688" y="4221088"/>
            <a:ext cx="2577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660066"/>
                </a:solidFill>
              </a:rPr>
              <a:t>Римский-Корсаков</a:t>
            </a:r>
            <a:endParaRPr lang="ru-RU" sz="3600" dirty="0">
              <a:solidFill>
                <a:srgbClr val="660066"/>
              </a:solidFill>
            </a:endParaRPr>
          </a:p>
        </p:txBody>
      </p:sp>
      <p:pic>
        <p:nvPicPr>
          <p:cNvPr id="5123" name="Picture 3" descr="C:\Users\Палецких Елена\Desktop\О, счастливчик\QCE3AQN1u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820" y="2762457"/>
            <a:ext cx="2436656" cy="31868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12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сонатная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куплетная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вариации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рондо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prstClr val="white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15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947299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 Определите музыкальную форму по обозначению:</a:t>
            </a:r>
            <a:endParaRPr lang="en-US" sz="3600" dirty="0" smtClean="0">
              <a:solidFill>
                <a:srgbClr val="660066"/>
              </a:solidFill>
            </a:endParaRPr>
          </a:p>
          <a:p>
            <a:pPr algn="ctr"/>
            <a:r>
              <a:rPr lang="pt-BR" sz="3600" dirty="0" smtClean="0">
                <a:solidFill>
                  <a:srgbClr val="660066"/>
                </a:solidFill>
              </a:rPr>
              <a:t>a </a:t>
            </a:r>
            <a:r>
              <a:rPr lang="pt-BR" sz="3600" dirty="0">
                <a:solidFill>
                  <a:srgbClr val="660066"/>
                </a:solidFill>
              </a:rPr>
              <a:t>b a c a d </a:t>
            </a:r>
            <a:r>
              <a:rPr lang="pt-BR" sz="3600" dirty="0" smtClean="0">
                <a:solidFill>
                  <a:srgbClr val="660066"/>
                </a:solidFill>
              </a:rPr>
              <a:t>a</a:t>
            </a:r>
            <a:endParaRPr lang="ru-RU" sz="3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9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prstClr val="white"/>
                </a:solidFill>
              </a:rPr>
              <a:t>21 балл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>
            <a:hlinkClick r:id="rId2" action="ppaction://hlinksldjump"/>
          </p:cNvPr>
          <p:cNvSpPr/>
          <p:nvPr/>
        </p:nvSpPr>
        <p:spPr>
          <a:xfrm>
            <a:off x="3853229" y="3059751"/>
            <a:ext cx="2433665" cy="3408308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рондо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947299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 Определите музыкальную форму по обозначению:</a:t>
            </a:r>
            <a:endParaRPr lang="en-US" sz="3600" dirty="0" smtClean="0">
              <a:solidFill>
                <a:srgbClr val="660066"/>
              </a:solidFill>
            </a:endParaRPr>
          </a:p>
          <a:p>
            <a:pPr algn="ctr"/>
            <a:r>
              <a:rPr lang="pt-BR" sz="3600" dirty="0" smtClean="0">
                <a:solidFill>
                  <a:srgbClr val="660066"/>
                </a:solidFill>
              </a:rPr>
              <a:t>a </a:t>
            </a:r>
            <a:r>
              <a:rPr lang="pt-BR" sz="3600" dirty="0">
                <a:solidFill>
                  <a:srgbClr val="660066"/>
                </a:solidFill>
              </a:rPr>
              <a:t>b a c a d </a:t>
            </a:r>
            <a:r>
              <a:rPr lang="pt-BR" sz="3600" dirty="0" smtClean="0">
                <a:solidFill>
                  <a:srgbClr val="660066"/>
                </a:solidFill>
              </a:rPr>
              <a:t>a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3" name="Управляющая кнопка: домой 22">
            <a:hlinkClick r:id="rId5" action="ppaction://hlinksldjump" highlightClick="1"/>
          </p:cNvPr>
          <p:cNvSpPr/>
          <p:nvPr/>
        </p:nvSpPr>
        <p:spPr>
          <a:xfrm>
            <a:off x="323528" y="6045217"/>
            <a:ext cx="432000" cy="432000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85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кастаньеты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5790" y="5806448"/>
            <a:ext cx="609600" cy="6096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745790" y="5589240"/>
            <a:ext cx="619583" cy="9720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AutoShap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140200" y="4304335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барабан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23738" y="4320845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ксилофон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140231" y="3064418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кастаньеты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23769" y="308092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бубен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Определите музыкальный инструмент по звучанию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1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2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3" name="AutoShape 7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7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О, счастливчик\Henry Woods - Young Couple Dancing With Castanets 18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09" y="2252778"/>
            <a:ext cx="3379552" cy="4224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Определите музыкальный инструмент по звучанию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1</a:t>
            </a:r>
            <a:r>
              <a:rPr lang="ru-RU" sz="3600" dirty="0" smtClean="0">
                <a:solidFill>
                  <a:schemeClr val="bg1"/>
                </a:solidFill>
              </a:rPr>
              <a:t> балл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4140231" y="3064418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кастаньеты</a:t>
            </a:r>
            <a:endParaRPr lang="ru-RU" sz="3600" dirty="0">
              <a:solidFill>
                <a:srgbClr val="660066"/>
              </a:solidFill>
            </a:endParaRPr>
          </a:p>
        </p:txBody>
      </p:sp>
      <p:pic>
        <p:nvPicPr>
          <p:cNvPr id="1027" name="Picture 3" descr="C:\Users\Палецких Елена\Desktop\О, счастливчик\675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31" y="4308827"/>
            <a:ext cx="2205690" cy="14634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5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9" name="AutoShape 7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1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 Автор симфонической сказки «Петя и волк», </a:t>
            </a:r>
            <a:r>
              <a:rPr lang="ru-RU" sz="3600" dirty="0" smtClean="0">
                <a:solidFill>
                  <a:srgbClr val="660066"/>
                </a:solidFill>
              </a:rPr>
              <a:t>кантаты «Александр Невский», </a:t>
            </a:r>
            <a:r>
              <a:rPr lang="ru-RU" sz="3600" dirty="0">
                <a:solidFill>
                  <a:srgbClr val="660066"/>
                </a:solidFill>
              </a:rPr>
              <a:t>балета «Ромео и Джульетта</a:t>
            </a:r>
            <a:r>
              <a:rPr lang="ru-RU" sz="3600" dirty="0" smtClean="0">
                <a:solidFill>
                  <a:srgbClr val="660066"/>
                </a:solidFill>
              </a:rPr>
              <a:t>» 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Хачатурян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Прокофьев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Рахманинов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Чайковский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1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О, счастливчик\1acff91a2e28272f98dd842f85ac626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229" y="3155026"/>
            <a:ext cx="2508565" cy="30102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 Автор симфонической сказки «Петя и волк», кантаты «Александр Невский», балета «Ромео и Джульетта</a:t>
            </a:r>
            <a:r>
              <a:rPr lang="ru-RU" sz="3600" dirty="0" smtClean="0">
                <a:solidFill>
                  <a:srgbClr val="660066"/>
                </a:solidFill>
              </a:rPr>
              <a:t>»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Прокофьев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3</a:t>
            </a:r>
            <a:r>
              <a:rPr lang="ru-RU" sz="3600" dirty="0" smtClean="0">
                <a:solidFill>
                  <a:schemeClr val="bg1"/>
                </a:solidFill>
              </a:rPr>
              <a:t> балла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4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мский-Корсако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1861" y="5770444"/>
            <a:ext cx="609600" cy="609600"/>
          </a:xfrm>
          <a:prstGeom prst="rect">
            <a:avLst/>
          </a:prstGeom>
        </p:spPr>
      </p:pic>
      <p:sp>
        <p:nvSpPr>
          <p:cNvPr id="4" name="AutoShap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08911" y="3949567"/>
            <a:ext cx="3240038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Автор и название музыкального произведения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AutoShape 5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125373" y="3933057"/>
            <a:ext cx="3240000" cy="1456511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>
            <a:off x="4732103" y="3967115"/>
            <a:ext cx="2610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Римский-Корсаков. «Полёт шмеля»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4997" y="2208477"/>
            <a:ext cx="3240038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5" name="TextBox 14">
            <a:hlinkClick r:id="rId5" action="ppaction://hlinksldjump"/>
          </p:cNvPr>
          <p:cNvSpPr txBox="1"/>
          <p:nvPr/>
        </p:nvSpPr>
        <p:spPr>
          <a:xfrm>
            <a:off x="971600" y="3994618"/>
            <a:ext cx="2571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Хачатурян. «Танец с саблями»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141459" y="2191967"/>
            <a:ext cx="3240000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18" name="TextBox 17">
            <a:hlinkClick r:id="rId5" action="ppaction://hlinksldjump"/>
          </p:cNvPr>
          <p:cNvSpPr txBox="1"/>
          <p:nvPr/>
        </p:nvSpPr>
        <p:spPr>
          <a:xfrm>
            <a:off x="4732104" y="2235981"/>
            <a:ext cx="2649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Чайковский. «</a:t>
            </a:r>
            <a:r>
              <a:rPr lang="ru-RU" sz="2800" dirty="0">
                <a:solidFill>
                  <a:srgbClr val="660066"/>
                </a:solidFill>
              </a:rPr>
              <a:t>Танец феи Драже» </a:t>
            </a:r>
          </a:p>
        </p:txBody>
      </p:sp>
      <p:sp>
        <p:nvSpPr>
          <p:cNvPr id="20" name="TextBox 19">
            <a:hlinkClick r:id="rId5" action="ppaction://hlinksldjump"/>
          </p:cNvPr>
          <p:cNvSpPr txBox="1"/>
          <p:nvPr/>
        </p:nvSpPr>
        <p:spPr>
          <a:xfrm>
            <a:off x="971600" y="2235981"/>
            <a:ext cx="2610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Мусоргский. «Избушка </a:t>
            </a:r>
            <a:r>
              <a:rPr lang="ru-RU" sz="2800" dirty="0">
                <a:solidFill>
                  <a:srgbClr val="660066"/>
                </a:solidFill>
              </a:rPr>
              <a:t>на курьих </a:t>
            </a:r>
            <a:r>
              <a:rPr lang="ru-RU" sz="2800" dirty="0" smtClean="0">
                <a:solidFill>
                  <a:srgbClr val="660066"/>
                </a:solidFill>
              </a:rPr>
              <a:t>ножках»</a:t>
            </a:r>
            <a:endParaRPr lang="ru-RU" sz="2800" dirty="0">
              <a:solidFill>
                <a:srgbClr val="660066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745790" y="5589240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5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6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7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8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9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3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2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15" grpId="0"/>
      <p:bldP spid="5" grpId="0" animBg="1"/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Автор и название музыкального произведения</a:t>
            </a:r>
          </a:p>
        </p:txBody>
      </p:sp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4125373" y="3933057"/>
            <a:ext cx="3240000" cy="1456511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6</a:t>
            </a:r>
            <a:r>
              <a:rPr lang="ru-RU" sz="3600" dirty="0" smtClean="0">
                <a:solidFill>
                  <a:schemeClr val="bg1"/>
                </a:solidFill>
              </a:rPr>
              <a:t>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Палецких Елена\Desktop\О, счастливчик\1423937877_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4"/>
          <a:stretch/>
        </p:blipFill>
        <p:spPr bwMode="auto">
          <a:xfrm>
            <a:off x="359311" y="3579492"/>
            <a:ext cx="3433944" cy="21602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5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9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2103" y="3967115"/>
            <a:ext cx="2610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Римский-Корсаков. «Полёт шмеля»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324998" y="411800"/>
            <a:ext cx="7056463" cy="19476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Инструментальное вступление к театральному спектаклю с музыкой</a:t>
            </a:r>
          </a:p>
        </p:txBody>
      </p:sp>
      <p:sp>
        <p:nvSpPr>
          <p:cNvPr id="512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фуга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6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кантата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баллада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8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увертюра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35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25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0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741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1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Новая папка\782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3930" y="3068909"/>
            <a:ext cx="2346791" cy="34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Вокальное произведение</a:t>
            </a:r>
            <a:r>
              <a:rPr lang="ru-RU" sz="3600" dirty="0">
                <a:solidFill>
                  <a:srgbClr val="660066"/>
                </a:solidFill>
              </a:rPr>
              <a:t>, которое исполнялось </a:t>
            </a:r>
            <a:r>
              <a:rPr lang="ru-RU" sz="3600" dirty="0" smtClean="0">
                <a:solidFill>
                  <a:srgbClr val="660066"/>
                </a:solidFill>
              </a:rPr>
              <a:t>под </a:t>
            </a:r>
            <a:r>
              <a:rPr lang="ru-RU" sz="3600" dirty="0">
                <a:solidFill>
                  <a:srgbClr val="660066"/>
                </a:solidFill>
              </a:rPr>
              <a:t>балконом </a:t>
            </a:r>
            <a:r>
              <a:rPr lang="ru-RU" sz="3600" dirty="0" smtClean="0">
                <a:solidFill>
                  <a:srgbClr val="660066"/>
                </a:solidFill>
              </a:rPr>
              <a:t>любимой девушки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серенада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7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9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0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AutoShape 7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 балл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23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увертюра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10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324998" y="411800"/>
            <a:ext cx="7056463" cy="19476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Инструментальное вступление к театральному спектаклю с музыкой</a:t>
            </a:r>
          </a:p>
        </p:txBody>
      </p:sp>
      <p:pic>
        <p:nvPicPr>
          <p:cNvPr id="4098" name="Picture 2" descr="C:\Users\Палецких Елена\Desktop\О, счастливчик\TMassimoPalermo_Sipario_01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2839518"/>
            <a:ext cx="3457532" cy="23050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5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7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71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Музыкальный инструмент, </a:t>
            </a:r>
            <a:r>
              <a:rPr lang="ru-RU" sz="3600" dirty="0">
                <a:solidFill>
                  <a:srgbClr val="660066"/>
                </a:solidFill>
              </a:rPr>
              <a:t>который </a:t>
            </a:r>
            <a:r>
              <a:rPr lang="ru-RU" sz="3600" dirty="0" smtClean="0">
                <a:solidFill>
                  <a:srgbClr val="660066"/>
                </a:solidFill>
              </a:rPr>
              <a:t>часто используют для исполнения мелодий </a:t>
            </a:r>
            <a:r>
              <a:rPr lang="ru-RU" sz="3600" dirty="0">
                <a:solidFill>
                  <a:srgbClr val="660066"/>
                </a:solidFill>
              </a:rPr>
              <a:t>о </a:t>
            </a:r>
            <a:r>
              <a:rPr lang="ru-RU" sz="3600" dirty="0" smtClean="0">
                <a:solidFill>
                  <a:srgbClr val="660066"/>
                </a:solidFill>
              </a:rPr>
              <a:t>любви и  создания образов лебедей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гобой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флейта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7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арфа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8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скрипка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29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30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2397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гобой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Музыкальный инструмент, который часто используют для исполнения мелодий о любви и  создания образов лебедей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15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Палецких Елена\Desktop\О, счастливчик\csm_mobil-Oboe_03_klein-Heribert-Schindler_2f41c3dc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1092" y="3931063"/>
            <a:ext cx="3424608" cy="17515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AutoShape 7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3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рондо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сонатная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куплетная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вариации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947299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 Определите музыкальную форму по обозначению:</a:t>
            </a:r>
            <a:endParaRPr lang="en-US" sz="3600" dirty="0" smtClean="0">
              <a:solidFill>
                <a:srgbClr val="660066"/>
              </a:solidFill>
            </a:endParaRPr>
          </a:p>
          <a:p>
            <a:pPr algn="ctr"/>
            <a:r>
              <a:rPr lang="pt-BR" sz="3600" dirty="0" smtClean="0">
                <a:solidFill>
                  <a:srgbClr val="660066"/>
                </a:solidFill>
              </a:rPr>
              <a:t>ab a</a:t>
            </a:r>
            <a:r>
              <a:rPr lang="pt-BR" sz="2000" b="1" dirty="0" smtClean="0">
                <a:solidFill>
                  <a:srgbClr val="660066"/>
                </a:solidFill>
              </a:rPr>
              <a:t>1</a:t>
            </a:r>
            <a:r>
              <a:rPr lang="pt-BR" sz="3600" dirty="0" smtClean="0">
                <a:solidFill>
                  <a:srgbClr val="660066"/>
                </a:solidFill>
              </a:rPr>
              <a:t>b a</a:t>
            </a:r>
            <a:r>
              <a:rPr lang="pt-BR" sz="2000" b="1" dirty="0" smtClean="0">
                <a:solidFill>
                  <a:srgbClr val="660066"/>
                </a:solidFill>
              </a:rPr>
              <a:t>2</a:t>
            </a:r>
            <a:r>
              <a:rPr lang="pt-BR" sz="3600" dirty="0" smtClean="0">
                <a:solidFill>
                  <a:srgbClr val="660066"/>
                </a:solidFill>
              </a:rPr>
              <a:t>b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3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4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5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6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7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8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5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куплетная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7" name="Управляющая кнопка: домой 16">
            <a:hlinkClick r:id="rId2" action="ppaction://hlinksldjump" highlightClick="1"/>
          </p:cNvPr>
          <p:cNvSpPr/>
          <p:nvPr/>
        </p:nvSpPr>
        <p:spPr>
          <a:xfrm>
            <a:off x="324996" y="6045217"/>
            <a:ext cx="432000" cy="432000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21 балл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с двумя скругленными противолежащими углами 19">
            <a:hlinkClick r:id="rId3" action="ppaction://hlinksldjump"/>
          </p:cNvPr>
          <p:cNvSpPr/>
          <p:nvPr/>
        </p:nvSpPr>
        <p:spPr>
          <a:xfrm>
            <a:off x="1165215" y="3137118"/>
            <a:ext cx="2344680" cy="3340100"/>
          </a:xfrm>
          <a:prstGeom prst="round2DiagRect">
            <a:avLst/>
          </a:pr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947299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 Определите музыкальную форму по обозначению:</a:t>
            </a:r>
            <a:endParaRPr lang="en-US" sz="3600" dirty="0" smtClean="0">
              <a:solidFill>
                <a:srgbClr val="660066"/>
              </a:solidFill>
            </a:endParaRPr>
          </a:p>
          <a:p>
            <a:pPr algn="ctr"/>
            <a:r>
              <a:rPr lang="pt-BR" sz="3600" dirty="0" smtClean="0">
                <a:solidFill>
                  <a:srgbClr val="660066"/>
                </a:solidFill>
              </a:rPr>
              <a:t>ab a</a:t>
            </a:r>
            <a:r>
              <a:rPr lang="pt-BR" sz="2000" b="1" dirty="0" smtClean="0">
                <a:solidFill>
                  <a:srgbClr val="660066"/>
                </a:solidFill>
              </a:rPr>
              <a:t>1</a:t>
            </a:r>
            <a:r>
              <a:rPr lang="pt-BR" sz="3600" dirty="0" smtClean="0">
                <a:solidFill>
                  <a:srgbClr val="660066"/>
                </a:solidFill>
              </a:rPr>
              <a:t>b a</a:t>
            </a:r>
            <a:r>
              <a:rPr lang="pt-BR" sz="2000" b="1" dirty="0" smtClean="0">
                <a:solidFill>
                  <a:srgbClr val="660066"/>
                </a:solidFill>
              </a:rPr>
              <a:t>2</a:t>
            </a:r>
            <a:r>
              <a:rPr lang="pt-BR" sz="3600" dirty="0" smtClean="0">
                <a:solidFill>
                  <a:srgbClr val="660066"/>
                </a:solidFill>
              </a:rPr>
              <a:t>b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2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3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4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5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6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7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фортепиано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1861" y="5806448"/>
            <a:ext cx="609600" cy="6096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745790" y="5589240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AutoShap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117297" y="4292315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орган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00835" y="4308825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фортепиано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117328" y="3052398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арфа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00866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аккордеон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Определите музыкальный инструмент по звучанию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1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2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3" name="AutoShape 7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6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2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Определите музыкальный инструмент по звучанию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1</a:t>
            </a:r>
            <a:r>
              <a:rPr lang="ru-RU" sz="3600" dirty="0" smtClean="0">
                <a:solidFill>
                  <a:schemeClr val="bg1"/>
                </a:solidFill>
              </a:rPr>
              <a:t> балл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300835" y="4308825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фортепиано</a:t>
            </a:r>
            <a:endParaRPr lang="ru-RU" sz="3600" dirty="0">
              <a:solidFill>
                <a:srgbClr val="660066"/>
              </a:solidFill>
            </a:endParaRPr>
          </a:p>
        </p:txBody>
      </p:sp>
      <p:pic>
        <p:nvPicPr>
          <p:cNvPr id="2" name="Picture 2" descr="C:\Users\Палецких Елена\Desktop\О, счастливчик Новый\Chop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45093"/>
            <a:ext cx="3239051" cy="29637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5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9" name="AutoShape 7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 Большое вокальное произведение – повествование с элементами фантастики</a:t>
            </a:r>
          </a:p>
        </p:txBody>
      </p:sp>
      <p:sp>
        <p:nvSpPr>
          <p:cNvPr id="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романс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вокализ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серенада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баллада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0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3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9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 Большое вокальное произведение </a:t>
            </a:r>
            <a:r>
              <a:rPr lang="ru-RU" sz="3600" dirty="0" smtClean="0">
                <a:solidFill>
                  <a:srgbClr val="660066"/>
                </a:solidFill>
              </a:rPr>
              <a:t>– </a:t>
            </a:r>
            <a:r>
              <a:rPr lang="ru-RU" sz="3600" dirty="0">
                <a:solidFill>
                  <a:srgbClr val="660066"/>
                </a:solidFill>
              </a:rPr>
              <a:t>повествование с элементами фантастики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3</a:t>
            </a:r>
            <a:r>
              <a:rPr lang="ru-RU" sz="3600" dirty="0" smtClean="0">
                <a:solidFill>
                  <a:schemeClr val="bg1"/>
                </a:solidFill>
              </a:rPr>
              <a:t> балла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баллада</a:t>
            </a:r>
            <a:endParaRPr lang="ru-RU" sz="3600" b="1" dirty="0">
              <a:solidFill>
                <a:srgbClr val="660066"/>
              </a:solidFill>
            </a:endParaRPr>
          </a:p>
        </p:txBody>
      </p:sp>
      <p:pic>
        <p:nvPicPr>
          <p:cNvPr id="2050" name="Picture 2" descr="C:\Users\Палецких Елена\Desktop\О, счастливчик\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3"/>
          <a:stretch/>
        </p:blipFill>
        <p:spPr bwMode="auto">
          <a:xfrm>
            <a:off x="3853229" y="3068909"/>
            <a:ext cx="2701724" cy="23043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7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9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0" name="AutoShape 7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Бизе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1861" y="5806448"/>
            <a:ext cx="609600" cy="60960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745790" y="5589240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AutoShape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08911" y="3949567"/>
            <a:ext cx="3240038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Автор и название музыкального произведения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AutoShape 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125373" y="3933057"/>
            <a:ext cx="3240000" cy="1456511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24997" y="2208477"/>
            <a:ext cx="3240038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5" name="TextBox 14">
            <a:hlinkClick r:id="rId6" action="ppaction://hlinksldjump"/>
          </p:cNvPr>
          <p:cNvSpPr txBox="1"/>
          <p:nvPr/>
        </p:nvSpPr>
        <p:spPr>
          <a:xfrm>
            <a:off x="803358" y="3977069"/>
            <a:ext cx="2739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Григ.</a:t>
            </a:r>
          </a:p>
          <a:p>
            <a:r>
              <a:rPr lang="ru-RU" sz="2800" dirty="0" smtClean="0">
                <a:solidFill>
                  <a:srgbClr val="660066"/>
                </a:solidFill>
              </a:rPr>
              <a:t>«Шествие гномов»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141459" y="2191967"/>
            <a:ext cx="3240000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4575404" y="2219469"/>
            <a:ext cx="2876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Чайковский. Марш из балета «Щелкунчик»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0" name="TextBox 19">
            <a:hlinkClick r:id="rId6" action="ppaction://hlinksldjump"/>
          </p:cNvPr>
          <p:cNvSpPr txBox="1"/>
          <p:nvPr/>
        </p:nvSpPr>
        <p:spPr>
          <a:xfrm>
            <a:off x="4860032" y="3987340"/>
            <a:ext cx="2521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Мендельсон. «Свадебный марш»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TextBox 13">
            <a:hlinkClick r:id="rId9" action="ppaction://hlinksldjump"/>
          </p:cNvPr>
          <p:cNvSpPr txBox="1"/>
          <p:nvPr/>
        </p:nvSpPr>
        <p:spPr>
          <a:xfrm>
            <a:off x="1043608" y="2246972"/>
            <a:ext cx="2505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Бизе. </a:t>
            </a:r>
          </a:p>
          <a:p>
            <a:r>
              <a:rPr lang="ru-RU" sz="2800" dirty="0" smtClean="0">
                <a:solidFill>
                  <a:srgbClr val="660066"/>
                </a:solidFill>
              </a:rPr>
              <a:t>«Марш </a:t>
            </a:r>
            <a:r>
              <a:rPr lang="ru-RU" sz="2800" dirty="0">
                <a:solidFill>
                  <a:srgbClr val="660066"/>
                </a:solidFill>
              </a:rPr>
              <a:t>Т</a:t>
            </a:r>
            <a:r>
              <a:rPr lang="ru-RU" sz="2800" dirty="0" smtClean="0">
                <a:solidFill>
                  <a:srgbClr val="660066"/>
                </a:solidFill>
              </a:rPr>
              <a:t>ореадора»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4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5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6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7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8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9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7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2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5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Один из древнейших музыкальных </a:t>
            </a:r>
            <a:r>
              <a:rPr lang="ru-RU" sz="3600" dirty="0" smtClean="0">
                <a:solidFill>
                  <a:srgbClr val="660066"/>
                </a:solidFill>
              </a:rPr>
              <a:t>инструментов, </a:t>
            </a:r>
            <a:r>
              <a:rPr lang="ru-RU" sz="3600" dirty="0">
                <a:solidFill>
                  <a:srgbClr val="660066"/>
                </a:solidFill>
              </a:rPr>
              <a:t>символ музыкальной культуры в древнегреческой мифологии</a:t>
            </a:r>
          </a:p>
        </p:txBody>
      </p:sp>
      <p:sp>
        <p:nvSpPr>
          <p:cNvPr id="2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арфа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флейта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7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орган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8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скрипка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29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30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0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3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960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Автор и </a:t>
            </a:r>
            <a:r>
              <a:rPr lang="ru-RU" sz="3600" dirty="0" smtClean="0">
                <a:solidFill>
                  <a:srgbClr val="660066"/>
                </a:solidFill>
              </a:rPr>
              <a:t>название музыкального произведения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6</a:t>
            </a:r>
            <a:r>
              <a:rPr lang="ru-RU" sz="3600" dirty="0" smtClean="0">
                <a:solidFill>
                  <a:schemeClr val="bg1"/>
                </a:solidFill>
              </a:rPr>
              <a:t>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24997" y="2208477"/>
            <a:ext cx="3240038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3608" y="2246972"/>
            <a:ext cx="2505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60066"/>
                </a:solidFill>
              </a:rPr>
              <a:t>Бизе. </a:t>
            </a:r>
          </a:p>
          <a:p>
            <a:r>
              <a:rPr lang="ru-RU" sz="2800" dirty="0" smtClean="0">
                <a:solidFill>
                  <a:srgbClr val="660066"/>
                </a:solidFill>
              </a:rPr>
              <a:t>«Марш </a:t>
            </a:r>
            <a:r>
              <a:rPr lang="ru-RU" sz="2800" dirty="0">
                <a:solidFill>
                  <a:srgbClr val="660066"/>
                </a:solidFill>
              </a:rPr>
              <a:t>Т</a:t>
            </a:r>
            <a:r>
              <a:rPr lang="ru-RU" sz="2800" dirty="0" smtClean="0">
                <a:solidFill>
                  <a:srgbClr val="660066"/>
                </a:solidFill>
              </a:rPr>
              <a:t>ореадора»</a:t>
            </a:r>
            <a:endParaRPr lang="ru-RU" sz="2800" dirty="0">
              <a:solidFill>
                <a:srgbClr val="660066"/>
              </a:solidFill>
            </a:endParaRPr>
          </a:p>
        </p:txBody>
      </p:sp>
      <p:pic>
        <p:nvPicPr>
          <p:cNvPr id="3074" name="Picture 2" descr="C:\Users\Палецких Елена\Desktop\О, счастливчик\matador-with-sword-clarence-alf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54" y="4060779"/>
            <a:ext cx="2302924" cy="24383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алецких Елена\Desktop\О, счастливчик\georges-bizet-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30" y="2208477"/>
            <a:ext cx="2332808" cy="31164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9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1" name="AutoShape 7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4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Музыкальный инструмент </a:t>
            </a:r>
            <a:r>
              <a:rPr lang="ru-RU" sz="3600" dirty="0">
                <a:solidFill>
                  <a:srgbClr val="660066"/>
                </a:solidFill>
              </a:rPr>
              <a:t>с мягким благородным звучанием. Название в переводе с немецкого языка означает «лесной рог» </a:t>
            </a:r>
          </a:p>
        </p:txBody>
      </p:sp>
      <p:sp>
        <p:nvSpPr>
          <p:cNvPr id="2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тромбон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валторна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труба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8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туба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29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30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6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192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Музыкальный инструмент с мягким благородным звучанием. Название в переводе с немецкого языка означает «лесной рог» 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10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валторна</a:t>
            </a:r>
            <a:endParaRPr lang="ru-RU" sz="3600" dirty="0">
              <a:solidFill>
                <a:srgbClr val="660066"/>
              </a:solidFill>
            </a:endParaRPr>
          </a:p>
        </p:txBody>
      </p:sp>
      <p:pic>
        <p:nvPicPr>
          <p:cNvPr id="1026" name="Picture 2" descr="C:\Users\Палецких Елена\Desktop\О, счастливчик Новый\6f4319bbdf4d7010dc4d14c905415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30598"/>
            <a:ext cx="3097979" cy="20782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5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72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8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9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0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Композитор, который в </a:t>
            </a:r>
            <a:r>
              <a:rPr lang="ru-RU" sz="3600" dirty="0">
                <a:solidFill>
                  <a:srgbClr val="660066"/>
                </a:solidFill>
              </a:rPr>
              <a:t>годы Великой Отечественной войны </a:t>
            </a:r>
            <a:r>
              <a:rPr lang="ru-RU" sz="3600" dirty="0" smtClean="0">
                <a:solidFill>
                  <a:srgbClr val="660066"/>
                </a:solidFill>
              </a:rPr>
              <a:t>написал «</a:t>
            </a:r>
            <a:r>
              <a:rPr lang="ru-RU" sz="3600" dirty="0">
                <a:solidFill>
                  <a:srgbClr val="660066"/>
                </a:solidFill>
              </a:rPr>
              <a:t>Ленинградскую симфонию</a:t>
            </a:r>
            <a:r>
              <a:rPr lang="ru-RU" sz="3600" dirty="0" smtClean="0">
                <a:solidFill>
                  <a:srgbClr val="660066"/>
                </a:solidFill>
              </a:rPr>
              <a:t>»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Свиридов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6" name="AutoShape 6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Рахманинов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7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Шостакович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128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Прокофьев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35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25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0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4649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12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Композитор, который в годы Великой Отечественной войны написал </a:t>
            </a:r>
            <a:r>
              <a:rPr lang="ru-RU" sz="3600" dirty="0" smtClean="0">
                <a:solidFill>
                  <a:srgbClr val="660066"/>
                </a:solidFill>
              </a:rPr>
              <a:t>«Ленинградскую </a:t>
            </a:r>
            <a:r>
              <a:rPr lang="ru-RU" sz="3600" dirty="0">
                <a:solidFill>
                  <a:srgbClr val="660066"/>
                </a:solidFill>
              </a:rPr>
              <a:t>симфонию»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15 баллов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>
                <a:solidFill>
                  <a:srgbClr val="660066"/>
                </a:solidFill>
              </a:rPr>
              <a:t>Ш</a:t>
            </a:r>
            <a:r>
              <a:rPr lang="ru-RU" sz="3600" dirty="0" smtClean="0">
                <a:solidFill>
                  <a:srgbClr val="660066"/>
                </a:solidFill>
              </a:rPr>
              <a:t>остакович</a:t>
            </a:r>
            <a:endParaRPr lang="ru-RU" sz="3600" dirty="0">
              <a:solidFill>
                <a:srgbClr val="660066"/>
              </a:solidFill>
            </a:endParaRPr>
          </a:p>
        </p:txBody>
      </p:sp>
      <p:pic>
        <p:nvPicPr>
          <p:cNvPr id="2050" name="Picture 2" descr="C:\Users\Палецких Елена\Desktop\О, счастливчик Новый\s346927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98" y="3052399"/>
            <a:ext cx="2514600" cy="2857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алецких Елена\Desktop\О, счастливчик Новый\57e8e163e1428d13f9772f6485ebbc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57858"/>
            <a:ext cx="2664296" cy="22193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0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21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вариации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11" y="4308827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рондо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125404" y="3052399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куплетная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8942" y="306890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сонатная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9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0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947299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 Определите музыкальную форму по обозначению:</a:t>
            </a:r>
            <a:endParaRPr lang="en-US" sz="3600" dirty="0" smtClean="0">
              <a:solidFill>
                <a:srgbClr val="660066"/>
              </a:solidFill>
            </a:endParaRPr>
          </a:p>
          <a:p>
            <a:pPr algn="ctr"/>
            <a:r>
              <a:rPr lang="pt-BR" sz="3600" dirty="0" smtClean="0">
                <a:solidFill>
                  <a:srgbClr val="660066"/>
                </a:solidFill>
              </a:rPr>
              <a:t>a</a:t>
            </a:r>
            <a:r>
              <a:rPr lang="ru-RU" sz="3600" dirty="0" smtClean="0">
                <a:solidFill>
                  <a:srgbClr val="660066"/>
                </a:solidFill>
              </a:rPr>
              <a:t> </a:t>
            </a:r>
            <a:r>
              <a:rPr lang="pt-BR" sz="3600" dirty="0" smtClean="0">
                <a:solidFill>
                  <a:srgbClr val="660066"/>
                </a:solidFill>
              </a:rPr>
              <a:t>a</a:t>
            </a:r>
            <a:r>
              <a:rPr lang="pt-BR" sz="2000" b="1" dirty="0" smtClean="0">
                <a:solidFill>
                  <a:srgbClr val="660066"/>
                </a:solidFill>
              </a:rPr>
              <a:t>1</a:t>
            </a:r>
            <a:r>
              <a:rPr lang="pt-BR" sz="3600" dirty="0" smtClean="0">
                <a:solidFill>
                  <a:srgbClr val="660066"/>
                </a:solidFill>
              </a:rPr>
              <a:t> a</a:t>
            </a:r>
            <a:r>
              <a:rPr lang="pt-BR" sz="2000" b="1" dirty="0" smtClean="0">
                <a:solidFill>
                  <a:srgbClr val="660066"/>
                </a:solidFill>
              </a:rPr>
              <a:t>2</a:t>
            </a:r>
            <a:r>
              <a:rPr lang="ru-RU" sz="3600" dirty="0">
                <a:solidFill>
                  <a:srgbClr val="660066"/>
                </a:solidFill>
              </a:rPr>
              <a:t> </a:t>
            </a:r>
            <a:r>
              <a:rPr lang="pt-BR" sz="3600" dirty="0" smtClean="0">
                <a:solidFill>
                  <a:srgbClr val="660066"/>
                </a:solidFill>
              </a:rPr>
              <a:t>a</a:t>
            </a:r>
            <a:r>
              <a:rPr lang="pt-BR" sz="2000" b="1" dirty="0">
                <a:solidFill>
                  <a:srgbClr val="660066"/>
                </a:solidFill>
              </a:rPr>
              <a:t>3</a:t>
            </a:r>
            <a:r>
              <a:rPr lang="pt-BR" sz="3600" dirty="0" smtClean="0">
                <a:solidFill>
                  <a:srgbClr val="660066"/>
                </a:solidFill>
              </a:rPr>
              <a:t> a</a:t>
            </a:r>
            <a:r>
              <a:rPr lang="pt-BR" sz="2000" b="1" dirty="0" smtClean="0">
                <a:solidFill>
                  <a:srgbClr val="660066"/>
                </a:solidFill>
              </a:rPr>
              <a:t>4</a:t>
            </a:r>
            <a:endParaRPr lang="ru-RU" sz="3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8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5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7" name="Управляющая кнопка: домой 16">
            <a:hlinkClick r:id="rId2" action="ppaction://hlinksldjump" highlightClick="1"/>
          </p:cNvPr>
          <p:cNvSpPr/>
          <p:nvPr/>
        </p:nvSpPr>
        <p:spPr>
          <a:xfrm>
            <a:off x="323528" y="6045217"/>
            <a:ext cx="432000" cy="432000"/>
          </a:xfrm>
          <a:prstGeom prst="actionButtonHo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21 балл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вариации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2" name="Прямоугольник с двумя скругленными противолежащими углами 1">
            <a:hlinkClick r:id="rId3" action="ppaction://hlinksldjump"/>
          </p:cNvPr>
          <p:cNvSpPr/>
          <p:nvPr/>
        </p:nvSpPr>
        <p:spPr>
          <a:xfrm>
            <a:off x="1165215" y="3137118"/>
            <a:ext cx="2344680" cy="3340100"/>
          </a:xfrm>
          <a:prstGeom prst="round2DiagRect">
            <a:avLst/>
          </a:prstGeo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947299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 Определите музыкальную форму по обозначению:</a:t>
            </a:r>
            <a:endParaRPr lang="en-US" sz="3600" dirty="0" smtClean="0">
              <a:solidFill>
                <a:srgbClr val="660066"/>
              </a:solidFill>
            </a:endParaRPr>
          </a:p>
          <a:p>
            <a:pPr lvl="0" algn="ctr"/>
            <a:r>
              <a:rPr lang="pt-BR" sz="3600" dirty="0">
                <a:solidFill>
                  <a:srgbClr val="660066"/>
                </a:solidFill>
              </a:rPr>
              <a:t>a</a:t>
            </a:r>
            <a:r>
              <a:rPr lang="ru-RU" sz="3600" dirty="0">
                <a:solidFill>
                  <a:srgbClr val="660066"/>
                </a:solidFill>
              </a:rPr>
              <a:t> </a:t>
            </a:r>
            <a:r>
              <a:rPr lang="pt-BR" sz="3600" dirty="0">
                <a:solidFill>
                  <a:srgbClr val="660066"/>
                </a:solidFill>
              </a:rPr>
              <a:t>a</a:t>
            </a:r>
            <a:r>
              <a:rPr lang="pt-BR" sz="2000" b="1" dirty="0">
                <a:solidFill>
                  <a:srgbClr val="660066"/>
                </a:solidFill>
              </a:rPr>
              <a:t>1</a:t>
            </a:r>
            <a:r>
              <a:rPr lang="pt-BR" sz="3600" dirty="0">
                <a:solidFill>
                  <a:srgbClr val="660066"/>
                </a:solidFill>
              </a:rPr>
              <a:t> a</a:t>
            </a:r>
            <a:r>
              <a:rPr lang="pt-BR" sz="2000" b="1" dirty="0">
                <a:solidFill>
                  <a:srgbClr val="660066"/>
                </a:solidFill>
              </a:rPr>
              <a:t>2</a:t>
            </a:r>
            <a:r>
              <a:rPr lang="ru-RU" sz="3600" dirty="0">
                <a:solidFill>
                  <a:srgbClr val="660066"/>
                </a:solidFill>
              </a:rPr>
              <a:t> </a:t>
            </a:r>
            <a:r>
              <a:rPr lang="pt-BR" sz="3600">
                <a:solidFill>
                  <a:srgbClr val="660066"/>
                </a:solidFill>
              </a:rPr>
              <a:t>a</a:t>
            </a:r>
            <a:r>
              <a:rPr lang="pt-BR" sz="2000" b="1">
                <a:solidFill>
                  <a:srgbClr val="660066"/>
                </a:solidFill>
              </a:rPr>
              <a:t>3</a:t>
            </a:r>
            <a:r>
              <a:rPr lang="pt-BR" sz="3600">
                <a:solidFill>
                  <a:srgbClr val="660066"/>
                </a:solidFill>
              </a:rPr>
              <a:t> a</a:t>
            </a:r>
            <a:r>
              <a:rPr lang="pt-BR" sz="2000" b="1">
                <a:solidFill>
                  <a:srgbClr val="660066"/>
                </a:solidFill>
              </a:rPr>
              <a:t>4</a:t>
            </a:r>
            <a:endParaRPr lang="ru-RU" sz="3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4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55676" y="1880828"/>
            <a:ext cx="5832648" cy="309634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окончена</a:t>
            </a:r>
            <a:endParaRPr lang="ru-RU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040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4125373" y="4292316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арфа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2313427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660066"/>
                </a:solidFill>
              </a:rPr>
              <a:t>Один из </a:t>
            </a:r>
            <a:r>
              <a:rPr lang="ru-RU" sz="3600" dirty="0" smtClean="0">
                <a:solidFill>
                  <a:srgbClr val="660066"/>
                </a:solidFill>
              </a:rPr>
              <a:t>древнейших музыкальных инструментов, </a:t>
            </a:r>
            <a:r>
              <a:rPr lang="ru-RU" sz="3600" dirty="0">
                <a:solidFill>
                  <a:srgbClr val="660066"/>
                </a:solidFill>
              </a:rPr>
              <a:t>символ музыкальной культуры в древнегреческой мифологии</a:t>
            </a:r>
          </a:p>
        </p:txBody>
      </p:sp>
      <p:sp>
        <p:nvSpPr>
          <p:cNvPr id="5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6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9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0" name="AutoShape 7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1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660232" y="5577217"/>
            <a:ext cx="213459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3</a:t>
            </a:r>
            <a:r>
              <a:rPr lang="ru-RU" sz="3600" dirty="0" smtClean="0">
                <a:solidFill>
                  <a:schemeClr val="bg1"/>
                </a:solidFill>
              </a:rPr>
              <a:t> балла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Палецких Елена\Desktop\О, счастливчик Новый\17178796399_53a09cbea0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090" y="3074355"/>
            <a:ext cx="1537199" cy="26589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алецких Елена\Desktop\О, счастливчик\48c0a3eaf432fc91480a90886d043dc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70" y="3818315"/>
            <a:ext cx="1655604" cy="26589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85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140200" y="4304335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660066"/>
                </a:solidFill>
              </a:rPr>
              <a:t>арфа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738" y="4320845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флейта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5" name="AutoShap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140231" y="3064418"/>
            <a:ext cx="3240000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орган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6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3769" y="3080929"/>
            <a:ext cx="3240038" cy="90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b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660066"/>
                </a:solidFill>
              </a:rPr>
              <a:t>скрипка</a:t>
            </a:r>
            <a:endParaRPr lang="ru-RU" sz="3600" b="1" dirty="0">
              <a:solidFill>
                <a:srgbClr val="660066"/>
              </a:solidFill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24998" y="411801"/>
            <a:ext cx="7056463" cy="14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660066"/>
                </a:solidFill>
              </a:rPr>
              <a:t>Определите музыкальный инструмент по звучанию</a:t>
            </a:r>
            <a:endParaRPr lang="ru-RU" sz="3600" dirty="0">
              <a:solidFill>
                <a:srgbClr val="660066"/>
              </a:solidFill>
            </a:endParaRPr>
          </a:p>
        </p:txBody>
      </p:sp>
      <p:sp>
        <p:nvSpPr>
          <p:cNvPr id="7" name="Oval 77"/>
          <p:cNvSpPr>
            <a:spLocks noChangeArrowheads="1"/>
          </p:cNvSpPr>
          <p:nvPr/>
        </p:nvSpPr>
        <p:spPr bwMode="auto">
          <a:xfrm>
            <a:off x="2468949" y="5661248"/>
            <a:ext cx="1080000" cy="90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50/50</a:t>
            </a:r>
          </a:p>
        </p:txBody>
      </p:sp>
      <p:sp>
        <p:nvSpPr>
          <p:cNvPr id="8" name="Oval 77"/>
          <p:cNvSpPr>
            <a:spLocks noChangeArrowheads="1"/>
          </p:cNvSpPr>
          <p:nvPr/>
        </p:nvSpPr>
        <p:spPr bwMode="auto">
          <a:xfrm>
            <a:off x="4125404" y="5661248"/>
            <a:ext cx="900000" cy="90000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0" name="Бах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0094" y="5806448"/>
            <a:ext cx="609600" cy="6096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6745790" y="5589240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AutoShape 68"/>
          <p:cNvSpPr>
            <a:spLocks noChangeArrowheads="1"/>
          </p:cNvSpPr>
          <p:nvPr/>
        </p:nvSpPr>
        <p:spPr bwMode="auto">
          <a:xfrm>
            <a:off x="7714822" y="4640360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1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2" name="AutoShape 71"/>
          <p:cNvSpPr>
            <a:spLocks noChangeArrowheads="1"/>
          </p:cNvSpPr>
          <p:nvPr/>
        </p:nvSpPr>
        <p:spPr bwMode="auto">
          <a:xfrm>
            <a:off x="7714822" y="411800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AutoShape 72"/>
          <p:cNvSpPr>
            <a:spLocks noChangeArrowheads="1"/>
          </p:cNvSpPr>
          <p:nvPr/>
        </p:nvSpPr>
        <p:spPr bwMode="auto">
          <a:xfrm>
            <a:off x="7714822" y="1250703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5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4" name="AutoShape 73"/>
          <p:cNvSpPr>
            <a:spLocks noChangeArrowheads="1"/>
          </p:cNvSpPr>
          <p:nvPr/>
        </p:nvSpPr>
        <p:spPr bwMode="auto">
          <a:xfrm>
            <a:off x="7738615" y="20890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4</a:t>
            </a:r>
            <a:endParaRPr lang="ru-RU" sz="2800" dirty="0">
              <a:solidFill>
                <a:srgbClr val="660066"/>
              </a:solidFill>
            </a:endParaRPr>
          </a:p>
        </p:txBody>
      </p:sp>
      <p:sp>
        <p:nvSpPr>
          <p:cNvPr id="15" name="AutoShape 74"/>
          <p:cNvSpPr>
            <a:spLocks noChangeArrowheads="1"/>
          </p:cNvSpPr>
          <p:nvPr/>
        </p:nvSpPr>
        <p:spPr bwMode="auto">
          <a:xfrm>
            <a:off x="7714822" y="2952999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75"/>
          <p:cNvSpPr>
            <a:spLocks noChangeArrowheads="1"/>
          </p:cNvSpPr>
          <p:nvPr/>
        </p:nvSpPr>
        <p:spPr bwMode="auto">
          <a:xfrm>
            <a:off x="7714822" y="3768827"/>
            <a:ext cx="1080000" cy="540000"/>
          </a:xfrm>
          <a:prstGeom prst="roundRect">
            <a:avLst/>
          </a:prstGeom>
          <a:solidFill>
            <a:srgbClr val="9966F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dirty="0" smtClean="0">
                <a:solidFill>
                  <a:srgbClr val="660066"/>
                </a:solidFill>
              </a:rPr>
              <a:t>2</a:t>
            </a:r>
            <a:endParaRPr lang="ru-RU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4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3074</TotalTime>
  <Words>1915</Words>
  <Application>Microsoft Office PowerPoint</Application>
  <PresentationFormat>Экран (4:3)</PresentationFormat>
  <Paragraphs>850</Paragraphs>
  <Slides>77</Slides>
  <Notes>8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О, счастливчик!</dc:title>
  <dc:subject>Игра по музыке для учащихся 7 класса</dc:subject>
  <dc:creator>Палецких Елена</dc:creator>
  <cp:lastModifiedBy>Палецких Елена</cp:lastModifiedBy>
  <cp:revision>283</cp:revision>
  <dcterms:created xsi:type="dcterms:W3CDTF">2018-03-11T10:35:27Z</dcterms:created>
  <dcterms:modified xsi:type="dcterms:W3CDTF">2019-08-29T17:32:27Z</dcterms:modified>
</cp:coreProperties>
</file>